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7559675" cy="10691813"/>
  <p:notesSz cx="6858000" cy="9144000"/>
  <p:embeddedFontLst>
    <p:embeddedFont>
      <p:font typeface="Nanum Gothic" panose="020B0600000101010101" charset="-127"/>
      <p:regular r:id="rId48"/>
      <p:bold r:id="rId49"/>
    </p:embeddedFont>
    <p:embeddedFont>
      <p:font typeface="Do Hyeon" panose="020B0600000101010101" charset="-127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F3577A-21A3-4A52-BB15-D6622E749835}">
  <a:tblStyle styleId="{BCF3577A-21A3-4A52-BB15-D6622E7498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2838" y="66"/>
      </p:cViewPr>
      <p:guideLst>
        <p:guide orient="horz" pos="3367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037" y="685800"/>
            <a:ext cx="24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01e2e1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01e2e1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76fcb85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276fcb85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276fcb85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276fcb85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76fcb85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276fcb85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Gradle 파일이 두개 있을텐데 정확하게 어디에다 적어야하는지 명시해주시면 좋을 것 같습니다.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276fcb85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276fcb85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276fcb85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276fcb85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276fcb85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276fcb85a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76db1ef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76db1ef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bd3d759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bd3d759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bd3d759a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bd3d759a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bd3d759a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bd3d759a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ce6e9d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ce6e9d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bd3d759a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bd3d759a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0e3f8d83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0e3f8d83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fc3e1999e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fc3e1999e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0e3f8d83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0e3f8d83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0e3f8d83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0e3f8d83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0e3f8d83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0e3f8d83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0e3f8d83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0e3f8d83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fc3e1999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fc3e1999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c3e1999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c3e1999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프라이머리키?가 갑자기 나오네여 용어설명없이 이해 하기 다소 어렵습니다.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c3e1999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c3e1999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1797e26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1797e26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0e3f8d83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0e3f8d83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fc3e1999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fc3e1999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c3e1999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c3e1999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fc3e1999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fc3e1999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fc3e1999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fc3e1999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fc3e1999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fc3e1999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fc3e1999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fc3e1999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0e3f8d83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0e3f8d83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caec850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caec850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caec8502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caec8502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f30a815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f30a815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caec850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caec850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aec850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aec8502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d073855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d073855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ba89eab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ba89eab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ba89eab8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ba89eab8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76fc68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76fc68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76fc68f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276fc68f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276fcb8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276fcb8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76fcb85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276fcb85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276fcb85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276fcb85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7712" y="1547778"/>
            <a:ext cx="7044600" cy="42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7705" y="5891409"/>
            <a:ext cx="70446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57705" y="2299346"/>
            <a:ext cx="7044600" cy="40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257700" y="3243164"/>
            <a:ext cx="7044600" cy="24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257705" y="5800947"/>
            <a:ext cx="70446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anum Gothic"/>
              <a:buNone/>
              <a:defRPr sz="2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257705" y="4471208"/>
            <a:ext cx="7044600" cy="17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Do Hyeon"/>
              <a:buNone/>
              <a:defRPr sz="48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Do Hyeon"/>
              <a:buNone/>
              <a:defRPr sz="4800">
                <a:latin typeface="Do Hyeon"/>
                <a:ea typeface="Do Hyeon"/>
                <a:cs typeface="Do Hyeon"/>
                <a:sym typeface="Do Hye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Do Hyeon"/>
              <a:buNone/>
              <a:defRPr sz="4800">
                <a:latin typeface="Do Hyeon"/>
                <a:ea typeface="Do Hyeon"/>
                <a:cs typeface="Do Hyeon"/>
                <a:sym typeface="Do Hye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Do Hyeon"/>
              <a:buNone/>
              <a:defRPr sz="4800">
                <a:latin typeface="Do Hyeon"/>
                <a:ea typeface="Do Hyeon"/>
                <a:cs typeface="Do Hyeon"/>
                <a:sym typeface="Do Hye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Do Hyeon"/>
              <a:buNone/>
              <a:defRPr sz="4800">
                <a:latin typeface="Do Hyeon"/>
                <a:ea typeface="Do Hyeon"/>
                <a:cs typeface="Do Hyeon"/>
                <a:sym typeface="Do Hye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Do Hyeon"/>
              <a:buNone/>
              <a:defRPr sz="4800">
                <a:latin typeface="Do Hyeon"/>
                <a:ea typeface="Do Hyeon"/>
                <a:cs typeface="Do Hyeon"/>
                <a:sym typeface="Do Hye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Do Hyeon"/>
              <a:buNone/>
              <a:defRPr sz="4800">
                <a:latin typeface="Do Hyeon"/>
                <a:ea typeface="Do Hyeon"/>
                <a:cs typeface="Do Hyeon"/>
                <a:sym typeface="Do Hye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Do Hyeon"/>
              <a:buNone/>
              <a:defRPr sz="4800">
                <a:latin typeface="Do Hyeon"/>
                <a:ea typeface="Do Hyeon"/>
                <a:cs typeface="Do Hyeon"/>
                <a:sym typeface="Do Hye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Do Hyeon"/>
              <a:buNone/>
              <a:defRPr sz="4800"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2400"/>
            </a:lvl1pPr>
            <a:lvl2pPr lvl="1" rtl="0">
              <a:buNone/>
              <a:defRPr sz="2400"/>
            </a:lvl2pPr>
            <a:lvl3pPr lvl="2" rtl="0">
              <a:buNone/>
              <a:defRPr sz="2400"/>
            </a:lvl3pPr>
            <a:lvl4pPr lvl="3" rtl="0">
              <a:buNone/>
              <a:defRPr sz="2400"/>
            </a:lvl4pPr>
            <a:lvl5pPr lvl="4" rtl="0">
              <a:buNone/>
              <a:defRPr sz="2400"/>
            </a:lvl5pPr>
            <a:lvl6pPr lvl="5" rtl="0">
              <a:buNone/>
              <a:defRPr sz="2400"/>
            </a:lvl6pPr>
            <a:lvl7pPr lvl="6" rtl="0">
              <a:buNone/>
              <a:defRPr sz="2400"/>
            </a:lvl7pPr>
            <a:lvl8pPr lvl="7" rtl="0">
              <a:buNone/>
              <a:defRPr sz="2400"/>
            </a:lvl8pPr>
            <a:lvl9pPr lvl="8" rtl="0">
              <a:buNone/>
              <a:defRPr sz="2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257700" y="166222"/>
            <a:ext cx="7044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0" y="984325"/>
            <a:ext cx="31305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3306525" y="984325"/>
            <a:ext cx="4253400" cy="8709300"/>
          </a:xfrm>
          <a:prstGeom prst="rect">
            <a:avLst/>
          </a:prstGeom>
          <a:solidFill>
            <a:srgbClr val="2B2B2B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열 2개 1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257700" y="166222"/>
            <a:ext cx="7044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0" y="984325"/>
            <a:ext cx="7302300" cy="12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2"/>
          </p:nvPr>
        </p:nvSpPr>
        <p:spPr>
          <a:xfrm>
            <a:off x="-75" y="2208925"/>
            <a:ext cx="7560000" cy="7484700"/>
          </a:xfrm>
          <a:prstGeom prst="rect">
            <a:avLst/>
          </a:prstGeom>
          <a:solidFill>
            <a:srgbClr val="2B2B2B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257700" y="342372"/>
            <a:ext cx="7044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257705" y="1154948"/>
            <a:ext cx="2321700" cy="15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257705" y="2888617"/>
            <a:ext cx="2321700" cy="6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405325" y="935745"/>
            <a:ext cx="5264700" cy="85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7705" y="4471058"/>
            <a:ext cx="7044600" cy="17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219508" y="2563450"/>
            <a:ext cx="3344400" cy="30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219508" y="5826865"/>
            <a:ext cx="3344400" cy="25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2"/>
          </p:nvPr>
        </p:nvSpPr>
        <p:spPr>
          <a:xfrm>
            <a:off x="4083839" y="1505164"/>
            <a:ext cx="3172200" cy="76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257705" y="8794266"/>
            <a:ext cx="4959600" cy="12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title" hasCustomPrompt="1"/>
          </p:nvPr>
        </p:nvSpPr>
        <p:spPr>
          <a:xfrm>
            <a:off x="257705" y="2299346"/>
            <a:ext cx="7044600" cy="40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3306900" cy="7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995291" y="2395696"/>
            <a:ext cx="3306900" cy="7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57705" y="1154948"/>
            <a:ext cx="2321700" cy="15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57705" y="2888617"/>
            <a:ext cx="2321700" cy="6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05325" y="935745"/>
            <a:ext cx="5264700" cy="85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19508" y="2563450"/>
            <a:ext cx="3344400" cy="30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19508" y="5826865"/>
            <a:ext cx="3344400" cy="25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083839" y="1505164"/>
            <a:ext cx="3172200" cy="76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57705" y="8794266"/>
            <a:ext cx="4959600" cy="12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7700" y="1434600"/>
            <a:ext cx="7044600" cy="7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●"/>
              <a:defRPr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rjoo@jamcoding.co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pis.map.kakao.com/android/guid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developers.kakao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ite.or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ctrTitle"/>
          </p:nvPr>
        </p:nvSpPr>
        <p:spPr>
          <a:xfrm>
            <a:off x="257700" y="3243164"/>
            <a:ext cx="7044600" cy="24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안드로이드</a:t>
            </a:r>
            <a:endParaRPr sz="60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(with 코틀린)</a:t>
            </a:r>
            <a:endParaRPr sz="60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-3권-</a:t>
            </a:r>
            <a:endParaRPr sz="4800"/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1"/>
          </p:nvPr>
        </p:nvSpPr>
        <p:spPr>
          <a:xfrm>
            <a:off x="257705" y="5800947"/>
            <a:ext cx="70446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주혜린 책임 연구원</a:t>
            </a:r>
            <a:endParaRPr lang="en-US" altLang="ko-KR" dirty="0" smtClean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hrjoo@jamcoding.co.kr</a:t>
            </a:r>
            <a:endParaRPr lang="en-US" dirty="0" smtClean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SQLiteDataBase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간단한 메모장 저장 앱 만들기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DBHelper.kt 작성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MainActivity.kt 작성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ReadMemoActivity 작성</a:t>
            </a:r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387" y="1381769"/>
            <a:ext cx="265498" cy="265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/>
        </p:nvSpPr>
        <p:spPr>
          <a:xfrm>
            <a:off x="1709350" y="1931275"/>
            <a:ext cx="5273100" cy="2455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package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com.example.androidmemotest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android.content.Context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android.database.sqlite.SQLiteDatabase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android.database.sqlite.SQLiteOpenHelper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DBHelper(context: Context): SQLiteOpenHelper(context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"memodb"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null,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1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onCreate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(db: SQLiteDatabase?)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memoSQL =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"create table tb_memo (_id integer primary key autoincrement, title, content)"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db?.execSQL(memoSQL)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onUpgrade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(db: SQLiteDatabase?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oldVersion: Int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newVersion: Int)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db?.execSQL(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"drop table tb_memo"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onCreate(db)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</p:txBody>
      </p:sp>
      <p:sp>
        <p:nvSpPr>
          <p:cNvPr id="179" name="Google Shape;179;p35"/>
          <p:cNvSpPr txBox="1"/>
          <p:nvPr/>
        </p:nvSpPr>
        <p:spPr>
          <a:xfrm>
            <a:off x="1643800" y="4529400"/>
            <a:ext cx="5404200" cy="3549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package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com.example.androidmemotest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android.content.Intent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android.support.v7.app.AppCompatActivity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android.os.Bundle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kotlinx.android.synthetic.main.activity_main.*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MainActivity : AppCompatActivity()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onCreate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(savedInstanceState: Bundle?)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super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.onCreate(savedInstanceState)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setContentView(R.layout.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activity_main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saveBtn.setOnClickListener </a:t>
            </a:r>
            <a:r>
              <a:rPr lang="ko" sz="900" b="1">
                <a:solidFill>
                  <a:srgbClr val="A9B7C6"/>
                </a:solidFill>
                <a:highlight>
                  <a:srgbClr val="2B2B2B"/>
                </a:highlight>
              </a:rPr>
              <a:t>{</a:t>
            </a:r>
            <a:endParaRPr sz="900" b="1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title = titleEdit.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.toString()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content = contentEdit.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.toString()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helper = DBHelper(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this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 = helper.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writableDatabase</a:t>
            </a:r>
            <a:endParaRPr sz="900" i="1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db.execSQL(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"insert into tb_memo (title, content) values (?, ?)"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 i="1">
                <a:solidFill>
                  <a:srgbClr val="A9B7C6"/>
                </a:solidFill>
                <a:highlight>
                  <a:srgbClr val="2B2B2B"/>
                </a:highlight>
              </a:rPr>
              <a:t>arrayOf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</a:rPr>
              <a:t>&lt;String&gt;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(title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content))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db.close()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intent = Intent(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this,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ReadMemoActivity::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class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java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startActivity(intent)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 b="1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 b="1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</p:txBody>
      </p:sp>
      <p:sp>
        <p:nvSpPr>
          <p:cNvPr id="180" name="Google Shape;180;p35"/>
          <p:cNvSpPr txBox="1"/>
          <p:nvPr/>
        </p:nvSpPr>
        <p:spPr>
          <a:xfrm>
            <a:off x="1643800" y="8291775"/>
            <a:ext cx="5207700" cy="3000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package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com.example.androidmemotest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android.support.v7.app.AppCompatActivity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android.os.Bundle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kotlinx.android.synthetic.main.activity_read_memo.*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ReadMemoActivity : AppCompatActivity()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onCreate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(savedInstanceState: Bundle?)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super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.onCreate(savedInstanceState)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setContentView(R.layout.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activity_read_memo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helper = DBHelper(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this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 = helper.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writableDatabase</a:t>
            </a:r>
            <a:endParaRPr sz="900" i="1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cursor = db.rawQuery(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"select title, content from tb_memo order by _id desc limit 1"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null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while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(cursor.moveToNext()){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titleTxt.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cursor.getString(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0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contentTxt.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cursor.getString(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1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db.close()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 이해하기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SQLiteDataBase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간단한 메모장 저장 앱 만들기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결과</a:t>
            </a:r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487" y="1410869"/>
            <a:ext cx="265498" cy="2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6"/>
          <p:cNvPicPr preferRelativeResize="0"/>
          <p:nvPr/>
        </p:nvPicPr>
        <p:blipFill rotWithShape="1">
          <a:blip r:embed="rId4">
            <a:alphaModFix/>
          </a:blip>
          <a:srcRect t="6217"/>
          <a:stretch/>
        </p:blipFill>
        <p:spPr>
          <a:xfrm>
            <a:off x="208725" y="2560250"/>
            <a:ext cx="3484412" cy="620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6"/>
          <p:cNvPicPr preferRelativeResize="0"/>
          <p:nvPr/>
        </p:nvPicPr>
        <p:blipFill rotWithShape="1">
          <a:blip r:embed="rId5">
            <a:alphaModFix/>
          </a:blip>
          <a:srcRect t="6059"/>
          <a:stretch/>
        </p:blipFill>
        <p:spPr>
          <a:xfrm>
            <a:off x="3866862" y="2560250"/>
            <a:ext cx="3484412" cy="620871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 이해하기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RecyclerView</a:t>
            </a:r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RecyclerView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RecyclerView 소개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RecyclerView는 API Level 21(Android 5.0)이 나오면서 support:recyclerView-v7 라이브러리로 제공된 클래스입니다.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Support 라이브러리란 구글에서 안드로이드 개발을 위해 별도로 제공하는 라이브러리입니다.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표준 라이브러리가 아니기 때문에 사용하려면 그래들 파일에 의존성을 명시해야 합니다.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RecyclerView의 구조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Adapter : RecyclerView의 항목을 구성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ViewHolder : 각 항목 구성 뷰의 재활용을 목적으로 View Holder 역할 수행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LayoutManager : 항목의 배치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ItemDecoration : 항목 꾸미기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ItemAnimation : 아이템이 추가, 제거, 정렬될 때의 애니메이션 처리</a:t>
            </a:r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199" name="Google Shape;199;p37"/>
          <p:cNvSpPr txBox="1"/>
          <p:nvPr/>
        </p:nvSpPr>
        <p:spPr>
          <a:xfrm>
            <a:off x="2022025" y="3156700"/>
            <a:ext cx="3331200" cy="226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implementation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'com.android.support:recyclerview-v7:28.0.0'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5" y="3894800"/>
            <a:ext cx="6667500" cy="27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RecyclerView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Adapter, ViewHolder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레이아웃 XML 작성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이대로는 화면에 아무것도 나오지 않으며, Adapter를 적용해 주어야 항목이 구성된다.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RecyclerView의 Adapter는 ViewHolder의 적용이 강제되어 있어서, ViewHolder 클래스를 먼저 정의해주어야 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ViewHolder를 따로 구성하게 강제하는 이유는, ViewHolder 객체를 Adpater 내부에서 메모리에 유지해줌으로써 ViewHolder에 의해 최초 한 번만 findViewById 하기 위함이고, 이로 인한 성능 이슈를 해결하기 위해서이다.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ViewHolder 클래스를 상속받아 작성하고, 내부 구현에는 특별히 규칙은 없다.</a:t>
            </a:r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207" name="Google Shape;207;p38"/>
          <p:cNvSpPr txBox="1"/>
          <p:nvPr/>
        </p:nvSpPr>
        <p:spPr>
          <a:xfrm>
            <a:off x="1571075" y="1672875"/>
            <a:ext cx="3000000" cy="68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&lt;android.support.v7.widget.RecyclerView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"@+id/recyclerView"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</p:txBody>
      </p:sp>
      <p:sp>
        <p:nvSpPr>
          <p:cNvPr id="208" name="Google Shape;208;p38"/>
          <p:cNvSpPr txBox="1"/>
          <p:nvPr/>
        </p:nvSpPr>
        <p:spPr>
          <a:xfrm>
            <a:off x="1571075" y="4673050"/>
            <a:ext cx="3000000" cy="68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private class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MyViewHolder(itemView: View): RecyclerView.ViewHolder(itemView){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itemTextView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itemView.itemTextView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RecyclerView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RecyclerView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Adapter, ViewHolder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ViewHolder를 만들었으면 Adapter를 하나 만들어서 내부적으로 이용해야 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항목 개수를 판단하기 위한 getItemCount() 함수와 각 항목을 구성하기 위한 onBindViewHolder() 함수를 가지며 onCreateViewHolder() 함수가 레이아웃 XML 파일의 inflate를 담당한다.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항목을 구성하기 위한 레이아웃 XML 파일을 inflate하고 inflate된 뷰 계층구조의 root 객체를 ViewHolder의 생성자로 넘겨 ViewHolder에서 각 뷰 객체를 findViewById하게 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이렇게 만들어진 ViewHolder 객체를 onCreateViewHolder() 함수에서 반환하면 내부적으로 메모리에 유지했다가 onBindViewHolder() 호출 시 매개변수로 전달하는 구조이다.</a:t>
            </a:r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216" name="Google Shape;216;p39"/>
          <p:cNvSpPr txBox="1"/>
          <p:nvPr/>
        </p:nvSpPr>
        <p:spPr>
          <a:xfrm>
            <a:off x="1571075" y="2123850"/>
            <a:ext cx="4571100" cy="2240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private class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MyAdapter(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private val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: List&lt;String&gt;): RecyclerView.Adapter&lt;MyViewHolder&gt;(){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onCreateViewHolder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(p0: ViewGroup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p1: Int): MyViewHolder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view = LayoutInflater.from(p0.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context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).inflate(R.layout.item_main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p0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false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return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MyViewHolder(view)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onBindViewHolder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(p0: MyViewHolder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p1: Int)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text =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[p1]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p0.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itemTextView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text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getItemCount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(): Int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return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size</a:t>
            </a:r>
            <a:endParaRPr sz="90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  <p:sp>
        <p:nvSpPr>
          <p:cNvPr id="217" name="Google Shape;217;p39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RecyclerView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RecyclerView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Adapter, ViewHolder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① Layout 파일 inflate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② inflate 된 곳에서 뷰를 findViewById하기 위한 ViewHolder 생성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③ ViewHolder에서 필요 뷰를 findViewByID해서 가지고 있고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④ Adapter 내부에서 반환된 ViewHolder를 메모리에 유지했다가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⑤ 각 항목을 구성하기 위해 호출되는 onBindViewHolder() 함수를 호출하면서 매개변수로 전달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⑥ onBindViewHolder() 함수에서 ViewHolder에서 findViewById() 함수로 찾아놓은 뷰를 그대로 가져와서 항목을 구성한다.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이렇게 구성한 Adapter를 RecyclerView에 적용하여 최종 RecyclerView를 완성한다.</a:t>
            </a:r>
            <a:endParaRPr/>
          </a:p>
        </p:txBody>
      </p:sp>
      <p:sp>
        <p:nvSpPr>
          <p:cNvPr id="223" name="Google Shape;223;p40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224" name="Google Shape;224;p40"/>
          <p:cNvSpPr txBox="1"/>
          <p:nvPr/>
        </p:nvSpPr>
        <p:spPr>
          <a:xfrm>
            <a:off x="2007475" y="7375325"/>
            <a:ext cx="3142200" cy="392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recyclerView.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layoutManager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LinearLayoutManager(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this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recyclerView.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adapter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MyAdapter(list)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 rotWithShape="1">
          <a:blip r:embed="rId3">
            <a:alphaModFix/>
          </a:blip>
          <a:srcRect l="52087" t="20469" r="45385" b="67328"/>
          <a:stretch/>
        </p:blipFill>
        <p:spPr>
          <a:xfrm>
            <a:off x="5324175" y="7375325"/>
            <a:ext cx="613275" cy="173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0"/>
          <p:cNvPicPr preferRelativeResize="0"/>
          <p:nvPr/>
        </p:nvPicPr>
        <p:blipFill rotWithShape="1">
          <a:blip r:embed="rId4">
            <a:alphaModFix/>
          </a:blip>
          <a:srcRect l="13740" t="9489" r="17967" b="12281"/>
          <a:stretch/>
        </p:blipFill>
        <p:spPr>
          <a:xfrm rot="-5400000">
            <a:off x="3041712" y="281264"/>
            <a:ext cx="2122775" cy="500244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RecyclerView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RecyclerView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LayoutManager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ViewHolder와 Adapter의 적용만으로도 결과가 나오지만, LayoutMananger의 적용으로 다양한 항목 나열 화면을 만들수도 있다.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LayoutMananger는 Recyclerview를 사용하면서 반드시 지정해야 하는 필수 구성 요소이며, 각 항목을 어떻게 배치할 것인가를 결정한다.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LlinearLayoutManager : 수평, 수직으로 배치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GridLayoutMananger : 그리드 화면으로 배치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StaggeredGridLayoutManager : 높이가 불규칙한 그리드 화면으로 배치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  <p:sp>
        <p:nvSpPr>
          <p:cNvPr id="233" name="Google Shape;233;p41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234" name="Google Shape;234;p41"/>
          <p:cNvSpPr txBox="1"/>
          <p:nvPr/>
        </p:nvSpPr>
        <p:spPr>
          <a:xfrm>
            <a:off x="1614725" y="1643800"/>
            <a:ext cx="4571100" cy="2240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private class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MyAdapter(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private val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: List&lt;String&gt;): RecyclerView.Adapter&lt;MyViewHolder&gt;(){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onCreateViewHolder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(p0: ViewGroup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p1: Int): MyViewHolder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view = LayoutInflater.from(p0.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context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).inflate(R.layout.item_main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p0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false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return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MyViewHolder(view)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onBindViewHolder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(p0: MyViewHolder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p1: Int)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text =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[p1]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p0.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itemTextView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text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getItemCount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(): Int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return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size</a:t>
            </a:r>
            <a:endParaRPr sz="90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  <p:sp>
        <p:nvSpPr>
          <p:cNvPr id="235" name="Google Shape;235;p41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RecyclerView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소개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앱의 기능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앱을 실행하면 빈 화면이 나온다.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오른쪽 아래에 있는 버튼(FloatingActionButton)을 클릭하면 화면이 전환되어 할일을 추가할 수 있는 화면이 나온다.</a:t>
            </a:r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87" y="3107852"/>
            <a:ext cx="3058025" cy="574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2"/>
          <p:cNvSpPr txBox="1"/>
          <p:nvPr/>
        </p:nvSpPr>
        <p:spPr>
          <a:xfrm>
            <a:off x="1214662" y="8864705"/>
            <a:ext cx="1532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tum"/>
                <a:ea typeface="Dotum"/>
                <a:cs typeface="Dotum"/>
                <a:sym typeface="Dotum"/>
              </a:rPr>
              <a:t>MainActivity</a:t>
            </a:r>
            <a:endParaRPr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45" name="Google Shape;245;p42"/>
          <p:cNvSpPr txBox="1"/>
          <p:nvPr/>
        </p:nvSpPr>
        <p:spPr>
          <a:xfrm>
            <a:off x="4812625" y="8864705"/>
            <a:ext cx="1532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tum"/>
                <a:ea typeface="Dotum"/>
                <a:cs typeface="Dotum"/>
                <a:sym typeface="Dotum"/>
              </a:rPr>
              <a:t>AddTodoActivity</a:t>
            </a:r>
            <a:endParaRPr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962" y="3106381"/>
            <a:ext cx="3058025" cy="5758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소개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앱의 기능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할 일 데이터를 입력할 때, title과 content를 키보드로 입력하고 현재 날짜를 클릭하면 날짜를 선택할 수 있는 다이얼로그가 실행된다.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할 일 정보를 다 입력하고 화면 오른쪽 위의 저장 버튼을 누르면 다시 초기 화면으로 전환된다.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사용자가 입력한 데이터는 DB에 저장되며, 기본 화면에 자동으로 출력된다.</a:t>
            </a:r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254" name="Google Shape;254;p43"/>
          <p:cNvSpPr txBox="1"/>
          <p:nvPr/>
        </p:nvSpPr>
        <p:spPr>
          <a:xfrm>
            <a:off x="5410553" y="9108835"/>
            <a:ext cx="1310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tum"/>
                <a:ea typeface="Dotum"/>
                <a:cs typeface="Dotum"/>
                <a:sym typeface="Dotum"/>
              </a:rPr>
              <a:t>MainActivity</a:t>
            </a:r>
            <a:endParaRPr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55" name="Google Shape;255;p43"/>
          <p:cNvSpPr txBox="1"/>
          <p:nvPr/>
        </p:nvSpPr>
        <p:spPr>
          <a:xfrm>
            <a:off x="1499626" y="9108825"/>
            <a:ext cx="16101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tum"/>
                <a:ea typeface="Dotum"/>
                <a:cs typeface="Dotum"/>
                <a:sym typeface="Dotum"/>
              </a:rPr>
              <a:t>AddTodoActivity</a:t>
            </a:r>
            <a:endParaRPr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698650"/>
            <a:ext cx="2187159" cy="44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192" y="4698651"/>
            <a:ext cx="2187159" cy="440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524" y="4707775"/>
            <a:ext cx="2340763" cy="440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소개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앱의 기능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DB에 입력된 여러가지 데이터는 MainActivity에서 목록으로 출력된다.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같은 날짜로 등록된 할 일이 여러 개라면 같은 날짜 밑에 전부 출력된다.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최근 날짜 순서대로 출력된다.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제목이나 내용이 길면 한 줄로만 표현하고 마지막을 줄임 표시로 처리한다.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왼쪽 네모를 클릭하면 체크 이미지를 출력하고, 다시 클릭하면 빈 네모 이미지를 출력한다.</a:t>
            </a: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266" name="Google Shape;266;p44"/>
          <p:cNvSpPr txBox="1"/>
          <p:nvPr/>
        </p:nvSpPr>
        <p:spPr>
          <a:xfrm>
            <a:off x="3140706" y="9777791"/>
            <a:ext cx="1278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tum"/>
                <a:ea typeface="Dotum"/>
                <a:cs typeface="Dotum"/>
                <a:sym typeface="Dotum"/>
              </a:rPr>
              <a:t>MainActivity</a:t>
            </a:r>
            <a:endParaRPr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63" y="4916875"/>
            <a:ext cx="2670608" cy="4845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229" y="4916915"/>
            <a:ext cx="2670608" cy="4845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 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" sz="1600" b="1">
                <a:solidFill>
                  <a:schemeClr val="dk1"/>
                </a:solidFill>
              </a:rPr>
              <a:t>안드로이드 앱 심화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 b="1">
                <a:solidFill>
                  <a:schemeClr val="dk1"/>
                </a:solidFill>
              </a:rPr>
              <a:t>데이터 베이스 이해하기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데이터베이스 기본 익히기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SQLiteDatabase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 b="1">
                <a:solidFill>
                  <a:schemeClr val="dk1"/>
                </a:solidFill>
              </a:rPr>
              <a:t>RecyclerView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RecyclerView(재활용 뷰)란?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Adapter, ViewHolder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LayoutManager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ItemDecoration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 b="1">
                <a:solidFill>
                  <a:schemeClr val="dk1"/>
                </a:solidFill>
              </a:rPr>
              <a:t>데이터베이스와 RecyclerView를 활용하여 TODO 앱 만들기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앱 실행 모습 및 기능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각 기능 제작하기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 b="1">
                <a:solidFill>
                  <a:schemeClr val="dk1"/>
                </a:solidFill>
              </a:rPr>
              <a:t>kakao 지도 API 활용하기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개발자 등록하기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API 사용하기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 b="1">
                <a:solidFill>
                  <a:schemeClr val="dk1"/>
                </a:solidFill>
              </a:rPr>
              <a:t>TabWidget과 DB를 활용한 일기장 앱 만들기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TabWidget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앱 실행 모습 및 기능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각 기능 제작하기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 b="1">
                <a:solidFill>
                  <a:schemeClr val="dk1"/>
                </a:solidFill>
              </a:rPr>
              <a:t>공공 DB를 활용한 버스 노선 앱 만들기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XML 파싱하기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AsyncTask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공공 DB Open API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 b="1">
                <a:solidFill>
                  <a:schemeClr val="dk1"/>
                </a:solidFill>
              </a:rPr>
              <a:t>플레이스토어에 앱 출시하기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APK 파일 만들기</a:t>
            </a:r>
            <a:endParaRPr sz="1600" b="1">
              <a:solidFill>
                <a:schemeClr val="dk1"/>
              </a:solidFill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ko" sz="1600" b="1">
                <a:solidFill>
                  <a:schemeClr val="dk1"/>
                </a:solidFill>
              </a:rPr>
              <a:t>플레이스토어에 앱 등록하기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소개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사용 기술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UI 프로그래밍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RecyclerView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FloatingActionButton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사용자 이벤트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Menu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Intent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DBMS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테이블 설계</a:t>
            </a:r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graphicFrame>
        <p:nvGraphicFramePr>
          <p:cNvPr id="276" name="Google Shape;276;p45"/>
          <p:cNvGraphicFramePr/>
          <p:nvPr/>
        </p:nvGraphicFramePr>
        <p:xfrm>
          <a:off x="1323276" y="37119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{BCF3577A-21A3-4A52-BB15-D6622E749835}</a:tableStyleId>
              </a:tblPr>
              <a:tblGrid>
                <a:gridCol w="144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테이블명 : tb_todo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칼럼명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_id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Primary key, auto increment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Title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Todo 제목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Content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Todo 내용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Date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Todo 날짜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Completed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처리한 내용인지 식별, 0(미처리), 1(처리)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75600" marR="75600" marT="142525" marB="1425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앱 개발 초기 준비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ko"/>
              <a:t>AddTodoActivity 추가하기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ko"/>
              <a:t>이미지를 drawable 폴더에 추가하기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date.png, ic_floating.png, icon.png, icon_completed.png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ko"/>
              <a:t>모듈 단위 build.gradle 파일에 라이브러리 dependencies 추가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recyclerview, design support 라이브러리가 필요하다.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직접 build.gradle에 추가하거나, Project Structure 창에서 라이브러리 의존성을 명한다.</a:t>
            </a:r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284" name="Google Shape;284;p46"/>
          <p:cNvSpPr txBox="1"/>
          <p:nvPr/>
        </p:nvSpPr>
        <p:spPr>
          <a:xfrm>
            <a:off x="1787250" y="3662750"/>
            <a:ext cx="3985500" cy="1862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dependencies {</a:t>
            </a:r>
            <a:endParaRPr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   ...</a:t>
            </a:r>
            <a:endParaRPr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  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implementation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'com.android.support:recyclerview-v7:28.0.0'</a:t>
            </a:r>
            <a:endParaRPr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  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implementation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'com.android.support:design:28.0.0'</a:t>
            </a:r>
            <a:endParaRPr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  </a:t>
            </a:r>
            <a:r>
              <a:rPr lang="ko">
                <a:highlight>
                  <a:srgbClr val="2B2B2B"/>
                </a:highlight>
              </a:rPr>
              <a:t> </a:t>
            </a:r>
            <a:r>
              <a:rPr lang="ko">
                <a:solidFill>
                  <a:schemeClr val="lt2"/>
                </a:solidFill>
                <a:highlight>
                  <a:srgbClr val="2B2B2B"/>
                </a:highlight>
              </a:rPr>
              <a:t>...</a:t>
            </a:r>
            <a:endParaRPr>
              <a:solidFill>
                <a:schemeClr val="lt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앱 개발 메뉴 구성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할 일을 입력한 후 입력한 내용을 DB에 저장하기 위한 버튼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메뉴 폴더 생성</a:t>
            </a:r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pic>
        <p:nvPicPr>
          <p:cNvPr id="292" name="Google Shape;292;p47"/>
          <p:cNvPicPr preferRelativeResize="0"/>
          <p:nvPr/>
        </p:nvPicPr>
        <p:blipFill rotWithShape="1">
          <a:blip r:embed="rId3">
            <a:alphaModFix/>
          </a:blip>
          <a:srcRect r="2610" b="35645"/>
          <a:stretch/>
        </p:blipFill>
        <p:spPr>
          <a:xfrm>
            <a:off x="1380150" y="1942250"/>
            <a:ext cx="4799700" cy="18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79" y="4200878"/>
            <a:ext cx="6314724" cy="1035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575" y="5726588"/>
            <a:ext cx="6314725" cy="3715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00" name="Google Shape;300;p48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앱 개발 메뉴 구성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메뉴 파일 생성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menu_add.xml 작성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id : 메뉴의 식별자. 메뉴 이벤트 처리 시 이용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title : 메뉴 문자열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icon : 메뉴 icon 이미지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showAsAction : 메뉴를 상단 바(ActionBar)에 아이콘으로 나오게 할 것인지에 대한 결정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always로 지정해서 icon에 지정한 이미지가 ActionBar에 나오도록 함 </a:t>
            </a:r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7" y="1996179"/>
            <a:ext cx="6588875" cy="68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75" y="2685705"/>
            <a:ext cx="6588874" cy="387677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8"/>
          <p:cNvSpPr txBox="1"/>
          <p:nvPr/>
        </p:nvSpPr>
        <p:spPr>
          <a:xfrm>
            <a:off x="1658350" y="6880700"/>
            <a:ext cx="4960500" cy="1666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8BF6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&lt;?</a:t>
            </a:r>
            <a:r>
              <a:rPr lang="ko" sz="1000">
                <a:solidFill>
                  <a:srgbClr val="BABAB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xml version=</a:t>
            </a: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"1.0" </a:t>
            </a:r>
            <a:r>
              <a:rPr lang="ko" sz="1000">
                <a:solidFill>
                  <a:srgbClr val="BABAB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encoding=</a:t>
            </a: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"utf-8"</a:t>
            </a:r>
            <a:r>
              <a:rPr lang="ko" sz="1000">
                <a:solidFill>
                  <a:srgbClr val="E8BF6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?&gt;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8BF6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&lt;menu </a:t>
            </a:r>
            <a:r>
              <a:rPr lang="ko" sz="1000">
                <a:solidFill>
                  <a:srgbClr val="BABAB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xmlns:</a:t>
            </a:r>
            <a:r>
              <a:rPr lang="ko" sz="1000">
                <a:solidFill>
                  <a:srgbClr val="9876A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android</a:t>
            </a:r>
            <a:r>
              <a:rPr lang="ko" sz="1000">
                <a:solidFill>
                  <a:srgbClr val="BABAB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"http://schemas.android.com/apk/res/android" </a:t>
            </a:r>
            <a:r>
              <a:rPr lang="ko" sz="1000">
                <a:solidFill>
                  <a:srgbClr val="BABAB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xmlns:</a:t>
            </a:r>
            <a:r>
              <a:rPr lang="ko" sz="1000">
                <a:solidFill>
                  <a:srgbClr val="9876A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app</a:t>
            </a:r>
            <a:r>
              <a:rPr lang="ko" sz="1000">
                <a:solidFill>
                  <a:srgbClr val="BABAB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"http://schemas.android.com/apk/res-auto"</a:t>
            </a:r>
            <a:r>
              <a:rPr lang="ko" sz="1000">
                <a:solidFill>
                  <a:srgbClr val="E8BF6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8BF6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&lt;item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8BF6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   </a:t>
            </a:r>
            <a:r>
              <a:rPr lang="ko" sz="1000">
                <a:solidFill>
                  <a:srgbClr val="9876A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android</a:t>
            </a:r>
            <a:r>
              <a:rPr lang="ko" sz="1000">
                <a:solidFill>
                  <a:srgbClr val="BABAB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:id=</a:t>
            </a: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"@+id/menu_add"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   </a:t>
            </a:r>
            <a:r>
              <a:rPr lang="ko" sz="1000">
                <a:solidFill>
                  <a:srgbClr val="9876A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android</a:t>
            </a:r>
            <a:r>
              <a:rPr lang="ko" sz="1000">
                <a:solidFill>
                  <a:srgbClr val="BABAB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:title=</a:t>
            </a: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"save"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   </a:t>
            </a:r>
            <a:r>
              <a:rPr lang="ko" sz="1000">
                <a:solidFill>
                  <a:srgbClr val="9876A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android</a:t>
            </a:r>
            <a:r>
              <a:rPr lang="ko" sz="1000">
                <a:solidFill>
                  <a:srgbClr val="BABAB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:icon=</a:t>
            </a: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"@android:drawable/ic_menu_save"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   </a:t>
            </a:r>
            <a:r>
              <a:rPr lang="ko" sz="1000">
                <a:solidFill>
                  <a:srgbClr val="9876A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app</a:t>
            </a:r>
            <a:r>
              <a:rPr lang="ko" sz="1000">
                <a:solidFill>
                  <a:srgbClr val="BABAB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:showAsAction=</a:t>
            </a: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"always"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</a:t>
            </a:r>
            <a:r>
              <a:rPr lang="ko" sz="1000">
                <a:solidFill>
                  <a:srgbClr val="E8BF6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/&gt;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8BF6A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&lt;/menu&gt;</a:t>
            </a:r>
            <a:endParaRPr sz="1000">
              <a:solidFill>
                <a:srgbClr val="E8BF6A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앱 개발 UI 구성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activity_main.xml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전체 항목이 RecyclerView에 의해 출력되며 화면 하단에 FloatingAction이 나와야 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자동으로 만들어진 layout 폴더에 activity_main.xml 파일을 작성한다.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[Text] 모드를 이용한다.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10~11번 줄에 의해 recyclerView가 전체화면으로 나오게 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20~21번 줄에 의해 FloatingActionButton이 화면 오른쪽 아래 나오게 된다.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311" name="Google Shape;311;p49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312" name="Google Shape;312;p49"/>
          <p:cNvSpPr txBox="1"/>
          <p:nvPr/>
        </p:nvSpPr>
        <p:spPr>
          <a:xfrm>
            <a:off x="2832525" y="4201800"/>
            <a:ext cx="4626000" cy="5093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&lt;?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xml version=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"1.0" 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encoding=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"utf-8"</a:t>
            </a: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?&gt;</a:t>
            </a:r>
            <a:endParaRPr sz="12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&lt;RelativeLayout</a:t>
            </a:r>
            <a:endParaRPr sz="12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       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"http://schemas.android.com/apk/res/android"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app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"http://schemas.android.com/apk/res-auto"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tools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"http://schemas.android.com/tools"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tools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:context=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".MainActivity"</a:t>
            </a: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&gt;</a:t>
            </a:r>
            <a:endParaRPr sz="12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   &lt;android.support.v7.widget.RecyclerView</a:t>
            </a:r>
            <a:endParaRPr sz="12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"@+id/recyclerView"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:background=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"#d2e2fb"</a:t>
            </a: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12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   &lt;android.support.design.widget.FloatingActionButton</a:t>
            </a:r>
            <a:endParaRPr sz="12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"@+id/fab"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:layout_gravity=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"bottom|end"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:layout_margin=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"10dp"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app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:srcCompat=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"@drawable/ic_floating"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:layout_alignParentBottom=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"true"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:layout_alignParentRight=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"true"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:layout_marginBottom=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"24dp"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:layout_marginRight=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"24dp"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app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:fabSize=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"normal"</a:t>
            </a:r>
            <a:endParaRPr sz="12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app</a:t>
            </a:r>
            <a:r>
              <a:rPr lang="ko" sz="1200">
                <a:solidFill>
                  <a:srgbClr val="BABABA"/>
                </a:solidFill>
                <a:highlight>
                  <a:srgbClr val="2B2B2B"/>
                </a:highlight>
              </a:rPr>
              <a:t>:rippleColor=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"#FFFFFF" </a:t>
            </a: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12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8BF6A"/>
                </a:solidFill>
                <a:highlight>
                  <a:srgbClr val="2B2B2B"/>
                </a:highlight>
              </a:rPr>
              <a:t>&lt;/RelativeLayout&gt;</a:t>
            </a:r>
            <a:endParaRPr sz="12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8BF6A"/>
              </a:solidFill>
              <a:highlight>
                <a:srgbClr val="2B2B2B"/>
              </a:highlight>
            </a:endParaRPr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1800"/>
            <a:ext cx="2709109" cy="50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19" name="Google Shape;319;p50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앱 개발 메뉴 구성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activity_add_to_do.xml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Title, Content의 문자열이 출력되고 그 아래에 사용자가 글을 입력할 수 있는 EditText가 나와야 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Title은 한 줄로만 입력하게 강제할 것이며, Content는 초기부터 6줄 입력 크기로 제공한다.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아래에 날짜를 입력하기 위해 시계 모양의 아이콘을 출력하고 날짜 입력을 위한 TextView를 준비한다.</a:t>
            </a:r>
            <a:endParaRPr/>
          </a:p>
        </p:txBody>
      </p:sp>
      <p:sp>
        <p:nvSpPr>
          <p:cNvPr id="320" name="Google Shape;320;p50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pic>
        <p:nvPicPr>
          <p:cNvPr id="321" name="Google Shape;3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53" y="3485452"/>
            <a:ext cx="2691449" cy="50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0"/>
          <p:cNvSpPr txBox="1"/>
          <p:nvPr/>
        </p:nvSpPr>
        <p:spPr>
          <a:xfrm>
            <a:off x="3220550" y="3485450"/>
            <a:ext cx="4023900" cy="7113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&lt;?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 version=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"1.0"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encoding=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"utf-8"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?&gt;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&lt;LinearLayout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"http://schemas.android.com/apk/res/android"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tools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"http://schemas.android.com/tools"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:orientation=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"vertical"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:padding=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"16dp"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:background=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"#d2e2fb"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tools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:context=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".AddToDoActivity"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&lt;TextView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:text=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"Title"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:textSize=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"20dp"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&lt;EditText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"@+id/addTitleEditView"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:inputType=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"text"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&lt;TextView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:text=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"Content"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:textSize=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"20dp"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&lt;EditText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"@+id/addContentEditView"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:lines=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"6"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&lt;LinearLayout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:orientation=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"horizontal"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:layout_marginTop=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"16dp"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&lt;ImageView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:src=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"@drawable/date"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:maxWidth=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"30dp"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:maxHeight=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"30dp"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:adjustViewBounds=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"true"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&lt;TextView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"@+id/addDateView"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:textSize=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"20dp"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:clickable=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"true"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:layout_marginLeft=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"16dp"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&lt;/LinearLayout&gt;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&lt;/LinearLayout&gt;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28" name="Google Shape;328;p51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앱 개발 메뉴 구성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activity_add_to_do.xml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LinearLayout의 orientation 값을 vertical로 지정하여 구성요소들을 세로로 나열한다.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19번 줄에 EditText에 inputType=”text”로 구성하여 사용자가 한 줄만 입력할 수 있게 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31번 줄에 EditText=”6”으로 설정했으므로 초기 화면이 보일 때부터 EditText의 크기를 6줄 크기로 설정한다.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33번 줄의 LinearLayout은 시계 이미지와 날짜 문자열을 가로 방향으로 나열하기 위해 orientation을 horizontal로 지정한다.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42~44번 줄에서 이미지 최대 크기를 조정하기 위해 maxWidth, maxHeight를 설정했으며, 이미지가 줄어들 때 종횡비를 맞추기 위해 adjustViewBounds 속성을 이용한다.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45번 줄의 TextView에는 날짜가 나오는데 날짜 변경을 위해 사용자 클릭 이벤트를 제공해야 해서 clickable = “true”로 설정했다.</a:t>
            </a:r>
            <a:endParaRPr/>
          </a:p>
        </p:txBody>
      </p:sp>
      <p:sp>
        <p:nvSpPr>
          <p:cNvPr id="329" name="Google Shape;329;p51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35" name="Google Shape;335;p52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앱 개발 메뉴 구성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item_header.xml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RecyclerView에서 사용할 날짜 문자열이 출력되는 항목</a:t>
            </a: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item_main.xml</a:t>
            </a:r>
            <a:endParaRPr/>
          </a:p>
        </p:txBody>
      </p:sp>
      <p:sp>
        <p:nvSpPr>
          <p:cNvPr id="336" name="Google Shape;336;p52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337" name="Google Shape;337;p52"/>
          <p:cNvSpPr txBox="1"/>
          <p:nvPr/>
        </p:nvSpPr>
        <p:spPr>
          <a:xfrm>
            <a:off x="3506775" y="1588900"/>
            <a:ext cx="3543600" cy="921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&lt;?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 version=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"1.0"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encoding=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"utf-8"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?&gt;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&lt;TextView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"http://schemas.android.com/apk/res/android"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"@+id/itemHeaderView"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</p:txBody>
      </p:sp>
      <p:sp>
        <p:nvSpPr>
          <p:cNvPr id="338" name="Google Shape;338;p52"/>
          <p:cNvSpPr txBox="1"/>
          <p:nvPr/>
        </p:nvSpPr>
        <p:spPr>
          <a:xfrm>
            <a:off x="3784000" y="4151425"/>
            <a:ext cx="3543600" cy="4370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&lt;?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xml version=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"1.0" 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encoding=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"utf-8"</a:t>
            </a: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?&gt;</a:t>
            </a:r>
            <a:endParaRPr sz="8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&lt;RelativeLayout 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"http://schemas.android.com/apk/res/android"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:padding=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"16dp"</a:t>
            </a: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&gt;</a:t>
            </a:r>
            <a:endParaRPr sz="8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   &lt;ImageView</a:t>
            </a:r>
            <a:endParaRPr sz="8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"@+id/completedIconView"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:src=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"@drawable/icon"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:maxWidth=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"32dp"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:maxHeight=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"32dp"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:adjustViewBounds=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"true"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:clickable=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"true"</a:t>
            </a: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8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&lt;TextView</a:t>
            </a:r>
            <a:endParaRPr sz="8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"@+id/itemTitleView"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:textSize=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"15dp"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:textStyle=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"bold"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:layout_marginLeft=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"16dp"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:layout_toRightOf=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"@+id/completedIconView"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:ellipsize=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"end"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:maxLines=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"1"</a:t>
            </a: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8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   &lt;TextView</a:t>
            </a:r>
            <a:endParaRPr sz="8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"@+id/itemContentView"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:layout_below=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"@+id/itemTitleView"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:layout_alignLeft=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"@+id/itemTitleView"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:ellipsize=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"end"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800">
                <a:solidFill>
                  <a:srgbClr val="BABABA"/>
                </a:solidFill>
                <a:highlight>
                  <a:srgbClr val="2B2B2B"/>
                </a:highlight>
              </a:rPr>
              <a:t>:maxLines=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"1"</a:t>
            </a: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8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E8BF6A"/>
                </a:solidFill>
                <a:highlight>
                  <a:srgbClr val="2B2B2B"/>
                </a:highlight>
              </a:rPr>
              <a:t>&lt;/RelativeLayout&gt;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E8BF6A"/>
              </a:solidFill>
              <a:highlight>
                <a:srgbClr val="2B2B2B"/>
              </a:highlight>
            </a:endParaRPr>
          </a:p>
        </p:txBody>
      </p:sp>
      <p:pic>
        <p:nvPicPr>
          <p:cNvPr id="339" name="Google Shape;339;p52"/>
          <p:cNvPicPr preferRelativeResize="0"/>
          <p:nvPr/>
        </p:nvPicPr>
        <p:blipFill rotWithShape="1">
          <a:blip r:embed="rId3">
            <a:alphaModFix/>
          </a:blip>
          <a:srcRect r="85366" b="97025"/>
          <a:stretch/>
        </p:blipFill>
        <p:spPr>
          <a:xfrm>
            <a:off x="2002724" y="1977300"/>
            <a:ext cx="1415799" cy="5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2"/>
          <p:cNvPicPr preferRelativeResize="0"/>
          <p:nvPr/>
        </p:nvPicPr>
        <p:blipFill rotWithShape="1">
          <a:blip r:embed="rId3">
            <a:alphaModFix/>
          </a:blip>
          <a:srcRect l="984" t="2963" r="1540" b="87985"/>
          <a:stretch/>
        </p:blipFill>
        <p:spPr>
          <a:xfrm>
            <a:off x="1756650" y="3469225"/>
            <a:ext cx="2621975" cy="47992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 txBox="1"/>
          <p:nvPr/>
        </p:nvSpPr>
        <p:spPr>
          <a:xfrm>
            <a:off x="0" y="5387800"/>
            <a:ext cx="3904800" cy="28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RecyclerView에서 사용할 할 일 내용을 출력하기  위한 항목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상태를 표시하기 위한 이미지가 왼쪽에 출력되고, 제목과 본문이 위아래로 출력된다.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17번째 줄의 TextView가 할일의 제목을 출력하고, 문자열이 길면 한 줄만 출력하고 줄임 표시를 하기 위해 25,26번째 줄에 속성을 지정했다.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maxLines는 최대 출력할 줄 수이며 ellipsize는 줄임 표시의 위치이다.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47" name="Google Shape;347;p53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DBHelper.kt 작성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DBHelper.kt</a:t>
            </a:r>
            <a:endParaRPr/>
          </a:p>
        </p:txBody>
      </p:sp>
      <p:sp>
        <p:nvSpPr>
          <p:cNvPr id="348" name="Google Shape;348;p53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349" name="Google Shape;349;p53"/>
          <p:cNvSpPr txBox="1"/>
          <p:nvPr/>
        </p:nvSpPr>
        <p:spPr>
          <a:xfrm>
            <a:off x="1687600" y="1978725"/>
            <a:ext cx="4775400" cy="3807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package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com.example.todoapp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android.content.Context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android.database.sqlite.SQLiteDatabase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android.database.sqlite.SQLiteOpenHelper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DBHelper (context: Context): SQLiteOpenHelper(context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"tododb"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, null, </a:t>
            </a:r>
            <a:r>
              <a:rPr lang="ko" sz="1200">
                <a:solidFill>
                  <a:srgbClr val="6897BB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){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override fun </a:t>
            </a:r>
            <a:r>
              <a:rPr lang="ko" sz="1200">
                <a:solidFill>
                  <a:srgbClr val="FFC66D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onCreate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(db: SQLiteDatabase?) {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val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memoSQL =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"create table tb_todo (_id integer primary key autoincrement, title, content, date, completed)"</a:t>
            </a:r>
            <a:endParaRPr sz="1200">
              <a:solidFill>
                <a:srgbClr val="6A8759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db?.execSQL(memoSQL)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}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override fun </a:t>
            </a:r>
            <a:r>
              <a:rPr lang="ko" sz="1200">
                <a:solidFill>
                  <a:srgbClr val="FFC66D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onUpgrade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(db: SQLiteDatabase?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oldVersion: Int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newVersion: Int) {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db?.execSQL(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"drop table tb_todo"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onCreate(db)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   }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  <a:latin typeface="Nanum Gothic"/>
                <a:ea typeface="Nanum Gothic"/>
                <a:cs typeface="Nanum Gothic"/>
                <a:sym typeface="Nanum Gothic"/>
              </a:rPr>
              <a:t>}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8BF6A"/>
              </a:solidFill>
              <a:highlight>
                <a:srgbClr val="2B2B2B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" name="Google Shape;350;p53"/>
          <p:cNvSpPr txBox="1"/>
          <p:nvPr/>
        </p:nvSpPr>
        <p:spPr>
          <a:xfrm>
            <a:off x="1431555" y="5786722"/>
            <a:ext cx="52875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9번 줄의 SQL 문으로 테이블이 만들어지고, tb_todo로 지정했습니다.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이 테이블에 데이터를 저장하고자 6개의 칼럼을 명시했으며 _id가 프라이머리 키(Primary key)입니다.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completed 칼럼에는 할 일의 상태를 저장할 것인데, 0이면 처리하지 않은 상태이며 1이면 처리된 상태로 표시할 예정입니다.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MainActivity.kt 작성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MainActivity.kt 파일 구조</a:t>
            </a:r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sp>
        <p:nvSpPr>
          <p:cNvPr id="358" name="Google Shape;358;p54"/>
          <p:cNvSpPr txBox="1"/>
          <p:nvPr/>
        </p:nvSpPr>
        <p:spPr>
          <a:xfrm>
            <a:off x="248475" y="1880875"/>
            <a:ext cx="6801900" cy="8709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package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com.example.todoapp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android.content.Intent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android.os.Bundle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android.support.design.widget.Snackbar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android.support.v7.app.AppCompatActivity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;</a:t>
            </a:r>
            <a:endParaRPr sz="120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android.support.v7.widget.RecyclerView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android.view.Menu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android.view.MenuItem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android.view.View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kotlinx.android.synthetic.main.activity_main.*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MainActivity : AppCompatActivity() {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var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MutableList&lt;ItemV0&gt; = </a:t>
            </a:r>
            <a:r>
              <a:rPr lang="ko" sz="1200" i="1">
                <a:solidFill>
                  <a:srgbClr val="A9B7C6"/>
                </a:solidFill>
                <a:highlight>
                  <a:srgbClr val="2B2B2B"/>
                </a:highlight>
              </a:rPr>
              <a:t>mutableListOf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()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1200">
                <a:solidFill>
                  <a:srgbClr val="FFC66D"/>
                </a:solidFill>
                <a:highlight>
                  <a:srgbClr val="2B2B2B"/>
                </a:highlight>
              </a:rPr>
              <a:t>onCreate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(savedInstanceState: Bundle?) {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super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.onCreate(savedInstanceState)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    setContentView(R.layout.</a:t>
            </a:r>
            <a:r>
              <a:rPr lang="ko" sz="1200" i="1">
                <a:solidFill>
                  <a:srgbClr val="9876AA"/>
                </a:solidFill>
                <a:highlight>
                  <a:srgbClr val="2B2B2B"/>
                </a:highlight>
              </a:rPr>
              <a:t>activity_main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    setSupportActionBar(toolbar)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    fab.setOnClickListener </a:t>
            </a:r>
            <a:r>
              <a:rPr lang="ko" sz="1200" b="1">
                <a:solidFill>
                  <a:srgbClr val="A9B7C6"/>
                </a:solidFill>
                <a:highlight>
                  <a:srgbClr val="2B2B2B"/>
                </a:highlight>
              </a:rPr>
              <a:t>{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view </a:t>
            </a:r>
            <a:r>
              <a:rPr lang="ko" sz="1200" b="1">
                <a:solidFill>
                  <a:srgbClr val="A9B7C6"/>
                </a:solidFill>
                <a:highlight>
                  <a:srgbClr val="2B2B2B"/>
                </a:highlight>
              </a:rPr>
              <a:t>-&gt;</a:t>
            </a:r>
            <a:endParaRPr sz="1200" b="1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Snackbar.make(view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"Replace with your own action"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Snackbar.</a:t>
            </a:r>
            <a:r>
              <a:rPr lang="ko" sz="1200" i="1">
                <a:solidFill>
                  <a:srgbClr val="9876AA"/>
                </a:solidFill>
                <a:highlight>
                  <a:srgbClr val="2B2B2B"/>
                </a:highlight>
              </a:rPr>
              <a:t>LENGTH_LONG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            .setAction(</a:t>
            </a:r>
            <a:r>
              <a:rPr lang="ko" sz="1200">
                <a:solidFill>
                  <a:srgbClr val="6A8759"/>
                </a:solidFill>
                <a:highlight>
                  <a:srgbClr val="2B2B2B"/>
                </a:highlight>
              </a:rPr>
              <a:t>"Action"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, null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).show()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1200" b="1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1200" b="1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private fun </a:t>
            </a:r>
            <a:r>
              <a:rPr lang="ko" sz="1200">
                <a:solidFill>
                  <a:srgbClr val="FFC66D"/>
                </a:solidFill>
                <a:highlight>
                  <a:srgbClr val="2B2B2B"/>
                </a:highlight>
              </a:rPr>
              <a:t>selectDB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(){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1200">
                <a:solidFill>
                  <a:srgbClr val="FFC66D"/>
                </a:solidFill>
                <a:highlight>
                  <a:srgbClr val="2B2B2B"/>
                </a:highlight>
              </a:rPr>
              <a:t>onActivityResult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(requestCode: Int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resultCode: Int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data: Intent?) {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HeaderViewHolder(view: View): RecyclerView.ViewHolder(view)</a:t>
            </a: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{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   }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DataViewHolder(view: View): RecyclerView.ViewHolder(view)</a:t>
            </a: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{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   }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inner 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MyAdapter(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MutableList&lt;ItemV0&gt;): RecyclerView.Adapter&lt;RecyclerView.ViewHolder&gt;()</a:t>
            </a: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{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   }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inner 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MyDecoration</a:t>
            </a: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()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RecyclerView.ItemDecoration()</a:t>
            </a: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{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   }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abstract 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ItemV0</a:t>
            </a: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{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}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HeaderItem(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var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date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String): ItemV0()</a:t>
            </a: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{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}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internal 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DataItem(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var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id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Int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, var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title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String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, var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content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String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, var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completed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Boolean =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false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): ItemV0()</a:t>
            </a: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{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}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책 사용법</a:t>
            </a:r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이 책에는 다수의 예제(      기호로 표시)와 문제(       기호로 표시)가 있습니다.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예제는 책에 답이 있으며, 코드를 보고 반드시 이해한 후 스스로 짜 보아야 합니다.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문제는 답이 없으므로 직접 코드를 짜야 합니다.(또는 발표자 노트에 코드가 있을 수도 있습니다.)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예제나 문제는 반드시 스스로 코드를 짜 보아야 합니다. 그렇지 않고서는 뒤의 내용을 따라갈 수 없습니다.</a:t>
            </a:r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2" y="1105394"/>
            <a:ext cx="265498" cy="2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761" y="1063313"/>
            <a:ext cx="349663" cy="34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64" name="Google Shape;364;p55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MainActivity.kt 작성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MainActivity.kt 파일 구조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23번째 줄의 list 객체에 DB에서 select한 데이터를 저장하고, 이 데이터로 항목을 나열합니다.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31번째 줄에 DB에서 데이터를 select 하기 위한 함수를 선언했다.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35번째 줄의 함수는 AddTodoActivity에서 신규 항목이 추가된 후 화면이 되돌아올 때 사후 처리를 위해 선언했다.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40, 44, 48, 53번째 줄의 클래스는 RecyclerView의 구성요소이다.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58, 62, 66번째 줄은 할 일 데이터를 표현하기 위한 클래스이다.</a:t>
            </a:r>
            <a:endParaRPr/>
          </a:p>
        </p:txBody>
      </p:sp>
      <p:sp>
        <p:nvSpPr>
          <p:cNvPr id="365" name="Google Shape;365;p55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71" name="Google Shape;371;p56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MainActivity.kt 작성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tum"/>
              <a:buChar char="■"/>
            </a:pPr>
            <a:r>
              <a:rPr lang="ko"/>
              <a:t>아이템 데이터 클래스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할 일 데이터를 추상화하기 위한 클래스이다.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날짜를 보여주는 항목과 할 일 내용을 보여주는 항목 두 가지가 있다.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항목 데이터로 상위 클래스를 선언하고, 하위 클래스로 각각의 항목 데이터를 표현하는 클래스를 작성하였다.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1번 줄의 클래스가 상위 클래스이며, 직접 이용할 필요는 없어서 추상 클래스로 선언했다.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ItemV0의 하위 클래스들은 type 프로퍼티를 재정의해야 하며, 이 type 프로퍼티에는 3번 줄에 선언한 값 중 하나를 대입해야 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9번 줄의 클래스는 날짜를 표현하는 항목 데이터를 가진다.</a:t>
            </a:r>
            <a:endParaRPr/>
          </a:p>
          <a:p>
            <a: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14번 줄의 클래스는 할 일 데이터를 표현하는 항목 데이터를 가진다. </a:t>
            </a:r>
            <a:endParaRPr/>
          </a:p>
        </p:txBody>
      </p:sp>
      <p:sp>
        <p:nvSpPr>
          <p:cNvPr id="372" name="Google Shape;372;p56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sp>
        <p:nvSpPr>
          <p:cNvPr id="373" name="Google Shape;373;p56"/>
          <p:cNvSpPr txBox="1"/>
          <p:nvPr/>
        </p:nvSpPr>
        <p:spPr>
          <a:xfrm>
            <a:off x="1661450" y="1877625"/>
            <a:ext cx="4921800" cy="3635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abstract 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ItemV0{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abstract val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type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Int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//전역 처리</a:t>
            </a:r>
            <a:endParaRPr sz="1200">
              <a:solidFill>
                <a:srgbClr val="808080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8080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companion object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{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const val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TYPE_HEADER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= </a:t>
            </a:r>
            <a:r>
              <a:rPr lang="ko" sz="1200">
                <a:solidFill>
                  <a:srgbClr val="6897BB"/>
                </a:solidFill>
                <a:highlight>
                  <a:srgbClr val="2B2B2B"/>
                </a:highlight>
              </a:rPr>
              <a:t>0</a:t>
            </a:r>
            <a:endParaRPr sz="1200">
              <a:solidFill>
                <a:srgbClr val="6897BB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897BB"/>
                </a:solidFill>
                <a:highlight>
                  <a:srgbClr val="2B2B2B"/>
                </a:highlight>
              </a:rPr>
              <a:t>    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const val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TYPE_DATA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= </a:t>
            </a:r>
            <a:r>
              <a:rPr lang="ko" sz="1200">
                <a:solidFill>
                  <a:srgbClr val="6897BB"/>
                </a:solidFill>
                <a:highlight>
                  <a:srgbClr val="2B2B2B"/>
                </a:highlight>
              </a:rPr>
              <a:t>1</a:t>
            </a:r>
            <a:endParaRPr sz="1200">
              <a:solidFill>
                <a:srgbClr val="6897BB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897BB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HeaderItem(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var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date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String): ItemV0(){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override val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type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Int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get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() =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TYPE_HEADER</a:t>
            </a:r>
            <a:endParaRPr sz="120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internal class 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DataItem(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var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id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Int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, var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title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String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, var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content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String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, var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completed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Boolean =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false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): ItemV0(){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override val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type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: Int</a:t>
            </a:r>
            <a:endParaRPr sz="12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1200">
                <a:solidFill>
                  <a:srgbClr val="CC7832"/>
                </a:solidFill>
                <a:highlight>
                  <a:srgbClr val="2B2B2B"/>
                </a:highlight>
              </a:rPr>
              <a:t>get</a:t>
            </a: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() = </a:t>
            </a:r>
            <a:r>
              <a:rPr lang="ko" sz="1200">
                <a:solidFill>
                  <a:srgbClr val="9876AA"/>
                </a:solidFill>
                <a:highlight>
                  <a:srgbClr val="2B2B2B"/>
                </a:highlight>
              </a:rPr>
              <a:t>TYPE_DATA</a:t>
            </a:r>
            <a:endParaRPr sz="120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1200">
              <a:solidFill>
                <a:srgbClr val="CC7832"/>
              </a:solidFill>
              <a:highlight>
                <a:srgbClr val="2B2B2B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79" name="Google Shape;379;p57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MainActivity.kt 작성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tum"/>
              <a:buChar char="■"/>
            </a:pPr>
            <a:r>
              <a:rPr lang="ko"/>
              <a:t>selectDB()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항목을 구성하기 위한 데이터를 DB에서 select해서 RecyclerView를 설정하는 함수이다.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5번 줄의 SQL 문으로 select 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9~18번 줄까지는 같은 날짜의 할 일 데이터를 함께 묶어 출력하기 위한 로직이다. 만약 날짜가 다르면 날짜 항목 데이터를 추가하고 날짜가 이전 항목과 같다면 날짜 항목을 추가하지 않게 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이렇게 완성된 항목 데이터를 26번 줄부터 RecyclerView에 설정해 나열하도록 설정한다.</a:t>
            </a:r>
            <a:endParaRPr/>
          </a:p>
        </p:txBody>
      </p:sp>
      <p:sp>
        <p:nvSpPr>
          <p:cNvPr id="380" name="Google Shape;380;p57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sp>
        <p:nvSpPr>
          <p:cNvPr id="381" name="Google Shape;381;p57"/>
          <p:cNvSpPr txBox="1"/>
          <p:nvPr/>
        </p:nvSpPr>
        <p:spPr>
          <a:xfrm>
            <a:off x="1615175" y="4195498"/>
            <a:ext cx="4921800" cy="3878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private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selectDB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</a:t>
            </a:r>
            <a:r>
              <a:rPr lang="ko" sz="900" i="1">
                <a:solidFill>
                  <a:srgbClr val="A9B7C6"/>
                </a:solidFill>
                <a:highlight>
                  <a:srgbClr val="2B2B2B"/>
                </a:highlight>
              </a:rPr>
              <a:t>mutableListOf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helper = DBHelper(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this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 = helper.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readableDatabase</a:t>
            </a:r>
            <a:endParaRPr sz="900" i="1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cursor = db.rawQuery(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"select * from tb_todo order by date desc"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null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var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preDate: Calendar? =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null</a:t>
            </a: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   while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(cursor.moveToNext()){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dbdate = cursor.getString(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3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date = SimpleDateFormat(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"yyyy-MM-dd"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).parse(dbdate)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currentDate = GregorianCalendar()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currentDate.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time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date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(!currentDate.equals(preDate)){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headerItem = HeaderItem(dbdate)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.add(headerItem)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preDate = currentDate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completed = cursor.getInt(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4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 !=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0</a:t>
            </a:r>
            <a:endParaRPr sz="900">
              <a:solidFill>
                <a:srgbClr val="6897BB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dataItem = DataItem(cursor.getInt(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0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cursor.getString(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1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cursor.getString(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2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completed)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.add(dataItem)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recyclerView.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layoutManager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LinearLayoutManager(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this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recyclerView.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adapter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MyAdapter(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recyclerView.addItemDecoration(MyDecoration())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87" name="Google Shape;387;p58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MainActivity.kt 작성</a:t>
            </a:r>
            <a:endParaRPr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otum"/>
              <a:buChar char="■"/>
            </a:pPr>
            <a:r>
              <a:rPr lang="ko"/>
              <a:t>ViewHolder, onActivityResult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AddTodoActivity에서 사용자가 새로운 항목을 추가하면 자동으로 MainActivity 화면으로 되돌아올 때 신규로 추가된 항목을 화면에 출력해야 한다.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1번 줄에 onActivityResult() 함수를 정의했다.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AddTodoActivity에서 화면이 되돌아올 때 자동으로 호출되며 이곳에서 다시 DB 작업을 통해 항목 구성 데이터를 새롭게 구성한다.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RecyclerView의 Adapter를 위해서는 ViewHolder 클래스를 정의해야 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항목의 타입이 두 가지이므로 ViewHolder를 위한 클래스를 두 개 정의했다.</a:t>
            </a:r>
            <a:endParaRPr/>
          </a:p>
        </p:txBody>
      </p:sp>
      <p:sp>
        <p:nvSpPr>
          <p:cNvPr id="388" name="Google Shape;388;p58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1835991" y="4670714"/>
            <a:ext cx="4921800" cy="3148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onActivityResult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(requestCode: Int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resultCode: Int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data: Intent?)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(requestCode ==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10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&amp;&amp; resultCode == Activity.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RESULT_OK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selectDB()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HeaderViewHolder(view: View): RecyclerView.ViewHolder(view){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headerView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view.itemHeaderView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DataViewHolder(view: View): RecyclerView.ViewHolder(view){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completedIconView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view.completedIconView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itemTitleView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view.itemTitleView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itemContentView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view.itemContentView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395" name="Google Shape;395;p59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MainActivity.kt 작성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Adapter 작성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각 항목을 구성하는 게 주목적인 클래스.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20번 줄의 onBindViewHolder() 함수는 각 항목을 구성하기 위한 함수이며, 날짜인지 할 일 데이터인지에 따라 다르게 구성하도록 설정했다.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할 일 데이터가 처리 완료인지 아닌지에 따라 항목에 출력되는 이미지를 다르게 설정했으며, 사용자의 할 일 상태 변경 이벤트를 처리했다.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MyAdapter 클래스는 선언시 inner 예약어를 추가했는데, 이렇게 하면 41번째 줄처럼 이 클래스 내에서 MainActivity 클래스를 this@MainActivity로 지칭할 수 있다.</a:t>
            </a:r>
            <a:endParaRPr/>
          </a:p>
        </p:txBody>
      </p:sp>
      <p:sp>
        <p:nvSpPr>
          <p:cNvPr id="396" name="Google Shape;396;p59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397" name="Google Shape;397;p59"/>
          <p:cNvSpPr txBox="1"/>
          <p:nvPr/>
        </p:nvSpPr>
        <p:spPr>
          <a:xfrm>
            <a:off x="333675" y="4372525"/>
            <a:ext cx="6972600" cy="7156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inner class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MyAdapter(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private val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: MutableList&lt;ItemV0&gt;): RecyclerView.Adapter&lt;RecyclerView.ViewHolder&gt;(){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getItemViewType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(position: Int): Int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return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[position].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type</a:t>
            </a:r>
            <a:endParaRPr sz="90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onCreateViewHolder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(p0: ViewGroup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p1: Int): RecyclerView.ViewHolder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(p1 == 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TYPE_HEADER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layoutInflater = LayoutInflater.from(p0.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context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return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HeaderViewHolder(layoutInflater.inflate(R.layout.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item_header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p0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false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}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else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layoutInflater = LayoutInflater.from(p0.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context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return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DataViewHolder(layoutInflater.inflate(R.layout.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item_main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p0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false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onBindViewHolder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(p0: RecyclerView.ViewHolder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p1: Int)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itemV0 =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[p1]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(itemV0.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type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== 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TYPE_HEADER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viewHolder = p0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as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HeaderViewHolder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headerItem = itemV0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as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HeaderItem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viewHolder.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headerView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headerItem.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date</a:t>
            </a:r>
            <a:endParaRPr sz="90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else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viewHolder = p0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as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DataViewHolder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dataItem = itemV0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as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DataItem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viewHolder.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itemTitleView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dataItem.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title</a:t>
            </a:r>
            <a:endParaRPr sz="90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viewHolder.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itemContentView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dataItem.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content</a:t>
            </a:r>
            <a:endParaRPr sz="90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(dataItem.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completed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    viewHolder.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completedIconView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.setImageResource(R.drawable.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icon_completed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}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else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    viewHolder.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completedIconView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.setImageResource(R.drawable.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icon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viewHolder.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completedIconView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.setOnClickListener</a:t>
            </a:r>
            <a:r>
              <a:rPr lang="ko" sz="900" b="1">
                <a:solidFill>
                  <a:srgbClr val="A9B7C6"/>
                </a:solidFill>
                <a:highlight>
                  <a:srgbClr val="2B2B2B"/>
                </a:highlight>
              </a:rPr>
              <a:t>{</a:t>
            </a:r>
            <a:endParaRPr sz="900" b="1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>
                <a:solidFill>
                  <a:srgbClr val="A9B7C6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helper = DBHelper(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this</a:t>
            </a:r>
            <a:r>
              <a:rPr lang="ko" sz="900">
                <a:solidFill>
                  <a:srgbClr val="467CDA"/>
                </a:solidFill>
                <a:highlight>
                  <a:srgbClr val="2B2B2B"/>
                </a:highlight>
              </a:rPr>
              <a:t>@MainActivity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 = helper.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writableDatabase</a:t>
            </a:r>
            <a:endParaRPr sz="900" i="1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i="1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(dataItem.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completed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        db.execSQL(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"update tb_todo set completed=? where _id=?"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 i="1">
                <a:solidFill>
                  <a:srgbClr val="A9B7C6"/>
                </a:solidFill>
                <a:highlight>
                  <a:srgbClr val="2B2B2B"/>
                </a:highlight>
              </a:rPr>
              <a:t>arrayOf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0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dataItem.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id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        viewHolder.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completedIconView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.setImageResource(R.drawable.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icon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    }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else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        db.execSQL(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"update tb_todo set completed=? where _id=?"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 i="1">
                <a:solidFill>
                  <a:srgbClr val="A9B7C6"/>
                </a:solidFill>
                <a:highlight>
                  <a:srgbClr val="2B2B2B"/>
                </a:highlight>
              </a:rPr>
              <a:t>arrayOf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1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dataItem.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id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        viewHolder.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completedIconView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.setImageResource(R.drawable.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icon_completed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 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    dataItem.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completed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 !dataItem.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completed</a:t>
            </a:r>
            <a:endParaRPr sz="90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            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db.close()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900" b="1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 b="1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getItemCount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(): Int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return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size</a:t>
            </a:r>
            <a:endParaRPr sz="90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           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403" name="Google Shape;403;p60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MainActivity.kt 작성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ItemDecoration 작성 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RecyclerView의 각 항목을 다양하게 꾸미기 위해 ItemDecoration을 상속받은 클래스를 정의했다.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항목이 할 일 데이터를 보여주는 항목이면 바탕색을 흰색으로 표현하고, 위에 떠 있는 듯한 효과를 주기 위해 음영으로 처리했다.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 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onCreate() 작성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5번 줄에서 selectDB() 함수를 호출하여 초기 화면을 구성한다.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7~10번 줄에서 오른쪽 아래의 둥근 버튼 이벤트를 처리한다. 버튼 클릭 시 AddTodoActivity로 화면을 전환한다.</a:t>
            </a:r>
            <a:endParaRPr/>
          </a:p>
        </p:txBody>
      </p:sp>
      <p:sp>
        <p:nvSpPr>
          <p:cNvPr id="404" name="Google Shape;404;p60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sp>
        <p:nvSpPr>
          <p:cNvPr id="405" name="Google Shape;405;p60"/>
          <p:cNvSpPr txBox="1"/>
          <p:nvPr/>
        </p:nvSpPr>
        <p:spPr>
          <a:xfrm>
            <a:off x="1836000" y="3135975"/>
            <a:ext cx="4921800" cy="1926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inner class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MyDecoration</a:t>
            </a:r>
            <a:r>
              <a:rPr lang="ko" sz="900">
                <a:solidFill>
                  <a:srgbClr val="808080"/>
                </a:solidFill>
                <a:highlight>
                  <a:srgbClr val="2B2B2B"/>
                </a:highlight>
              </a:rPr>
              <a:t>()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: RecyclerView.ItemDecoration(){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getItemOffsets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(outRect: Rect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view: View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parent: RecyclerView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state: RecyclerView.State)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super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.getItemOffsets(outRect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view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parent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state)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index = parent.getChildAdapterPosition(view)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itemV0 =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list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[index]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if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(itemV0.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type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== 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TYPE_DATA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view.setBackgroundColor(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0xFFFFFFFF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.toInt())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    ViewCompat.setElevation(view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10.0f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outRect.set(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20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10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20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10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</p:txBody>
      </p:sp>
      <p:sp>
        <p:nvSpPr>
          <p:cNvPr id="406" name="Google Shape;406;p60"/>
          <p:cNvSpPr txBox="1"/>
          <p:nvPr/>
        </p:nvSpPr>
        <p:spPr>
          <a:xfrm>
            <a:off x="1836100" y="6714599"/>
            <a:ext cx="4921800" cy="15918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onCreate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(savedInstanceState: Bundle?)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super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.onCreate(savedInstanceState)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setContentView(R.layout.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activity_main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selectDB()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fab.setOnClickListener </a:t>
            </a:r>
            <a:r>
              <a:rPr lang="ko" sz="900" b="1">
                <a:solidFill>
                  <a:srgbClr val="A9B7C6"/>
                </a:solidFill>
                <a:highlight>
                  <a:srgbClr val="2B2B2B"/>
                </a:highlight>
              </a:rPr>
              <a:t>{</a:t>
            </a:r>
            <a:endParaRPr sz="900" b="1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intent = Intent(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this,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AddToDoActivity::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class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java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startActivityForResult(intent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10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 b="1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 b="1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1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412" name="Google Shape;412;p61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AddToDoActivity.kt 작성 및 결과 확인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AddTodoActivity.kt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23~25번째 줄에서 화면에 기본으로 현재 날짜를 출력한다.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27번째 줄에서 사용자가 날짜를 클릭하면 화면에 DatePickerDialog를 출력하여 날짜를 조정할 수 있도록 한다.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44번째 줄의 함수는 이미 만들어놓은 메뉴를 위해 xml을 초기화하여 AddTodoActivity에 메뉴가 출력되도록 하는 함수이다.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49번째 줄의 함수는 사용자가 메뉴를 클릭했을 때 호출되는 함수로 사용자가 입력한 데이터를 DB에 저장하고 화면을 MainActivity로 되돌린다.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66번 줄에서는 setResult(Activity.RESULT_OK)로 지정하고 finish() 함수를 호출하면 화면이 종료되고 이전 화면인 MainActivity로 되돌아간다.</a:t>
            </a:r>
            <a:endParaRPr/>
          </a:p>
        </p:txBody>
      </p:sp>
      <p:sp>
        <p:nvSpPr>
          <p:cNvPr id="413" name="Google Shape;413;p61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  <p:sp>
        <p:nvSpPr>
          <p:cNvPr id="414" name="Google Shape;414;p61"/>
          <p:cNvSpPr txBox="1"/>
          <p:nvPr/>
        </p:nvSpPr>
        <p:spPr>
          <a:xfrm>
            <a:off x="1405125" y="5206650"/>
            <a:ext cx="4829700" cy="8330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package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com.example.todoapp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android.app.Activity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android.app.DatePickerDialog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android.content.ContentValues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android.support.v7.app.AppCompatActivity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android.os.Bundle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android.view.Menu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android.view.MenuItem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android.widget.DatePicker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android.widget.Toast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kotlinx.android.synthetic.main.activity_add_to_do.*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java.text.SimpleDateFormat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import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java.util.*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AddToDoActivity : AppCompatActivity() {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</a:rPr>
              <a:t>onCreate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(savedInstanceState: Bundle?) {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super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.onCreate(savedInstanceState)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setContentView(R.layout.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activity_add_to_do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date = Date()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sdFormat = SimpleDateFormat(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"yyyy-MM-dd"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addDateView.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text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= sdFormat.format(date)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addDateView.setOnClickListener </a:t>
            </a:r>
            <a:r>
              <a:rPr lang="ko" sz="800" b="1">
                <a:solidFill>
                  <a:srgbClr val="A9B7C6"/>
                </a:solidFill>
                <a:highlight>
                  <a:srgbClr val="2B2B2B"/>
                </a:highlight>
              </a:rPr>
              <a:t>{</a:t>
            </a:r>
            <a:endParaRPr sz="800" b="1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c = Calendar.getInstance()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year = c.get(Calendar.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YEAR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month = c.get(Calendar.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MONTH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day = c.get(Calendar.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DAY_OF_MONTH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DatePickerDialog(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this, object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: DatePickerDialog.OnDateSetListener {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</a:rPr>
              <a:t>onDateSet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(view: DatePicker?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year: Int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month: Int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dayOfMonth: Int) {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    addDateView.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text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$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year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-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${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month + 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</a:rPr>
              <a:t>1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}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-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$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dayOfMonth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</a:t>
            </a:r>
            <a:endParaRPr sz="8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            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}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year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month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day).show()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800" b="1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800" b="1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1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</a:rPr>
              <a:t>onCreateOptionsMenu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(menu: Menu?): Boolean {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menuInflater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.inflate(R.menu.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menu_add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menu)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return super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.onCreateOptionsMenu(menu)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800">
                <a:solidFill>
                  <a:srgbClr val="FFC66D"/>
                </a:solidFill>
                <a:highlight>
                  <a:srgbClr val="2B2B2B"/>
                </a:highlight>
              </a:rPr>
              <a:t>onOptionsItemSelected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(item: MenuItem?): Boolean {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if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(item?.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itemId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== R.id.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menu_add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){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if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(addTitleEditView.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text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.toString() !=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""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&amp;&amp; addContentEditView.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text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.toString() !=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""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){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helper = DBHelper(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this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db = helper.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writableDatabase</a:t>
            </a:r>
            <a:endParaRPr sz="800" i="1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i="1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        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contentValues = ContentValues()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contentValues.put(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"title"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addTitleEditView.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text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.toString())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contentValues.put(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"content"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addContentEditView.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text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.toString())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contentValues.put(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"date"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addDateView.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text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.toString())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contentValues.put(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"completed"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6897BB"/>
                </a:solidFill>
                <a:highlight>
                  <a:srgbClr val="2B2B2B"/>
                </a:highlight>
              </a:rPr>
              <a:t>0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db.insert(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"tb_todo"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null,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contentValues)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db.close()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setResult(Activity.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RESULT_OK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finish()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}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else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{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    Toast.makeText(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this, </a:t>
            </a:r>
            <a:r>
              <a:rPr lang="ko" sz="800">
                <a:solidFill>
                  <a:srgbClr val="6A8759"/>
                </a:solidFill>
                <a:highlight>
                  <a:srgbClr val="2B2B2B"/>
                </a:highlight>
              </a:rPr>
              <a:t>"모든 데이터가 입력되지 않았습니다."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Toast.</a:t>
            </a:r>
            <a:r>
              <a:rPr lang="ko" sz="800" i="1">
                <a:solidFill>
                  <a:srgbClr val="9876AA"/>
                </a:solidFill>
                <a:highlight>
                  <a:srgbClr val="2B2B2B"/>
                </a:highlight>
              </a:rPr>
              <a:t>LENGTH_LONG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).show()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    }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}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ko" sz="800">
                <a:solidFill>
                  <a:srgbClr val="CC7832"/>
                </a:solidFill>
                <a:highlight>
                  <a:srgbClr val="2B2B2B"/>
                </a:highlight>
              </a:rPr>
              <a:t>return super</a:t>
            </a: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.onOptionsItemSelected(item)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8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C7832"/>
              </a:solidFill>
              <a:highlight>
                <a:srgbClr val="2B2B2B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TODO 앱 만들기</a:t>
            </a:r>
            <a:endParaRPr/>
          </a:p>
        </p:txBody>
      </p:sp>
      <p:sp>
        <p:nvSpPr>
          <p:cNvPr id="420" name="Google Shape;420;p62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TODO 앱 개발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AddToDoActivity.kt 작성 및 결과 확인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결과 확인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이제 실행해서 결과가 제대로 나오는지 확인해보자.</a:t>
            </a:r>
            <a:endParaRPr/>
          </a:p>
        </p:txBody>
      </p:sp>
      <p:sp>
        <p:nvSpPr>
          <p:cNvPr id="421" name="Google Shape;421;p62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kakao 지도 API 활용하기</a:t>
            </a:r>
            <a:endParaRPr/>
          </a:p>
        </p:txBody>
      </p:sp>
      <p:sp>
        <p:nvSpPr>
          <p:cNvPr id="427" name="Google Shape;427;p63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개발자 등록하기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kakao 지도 API 공식 가이드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http://apis.map.kakao.com/android/guide/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https://developers.kakao.com/</a:t>
            </a:r>
            <a:r>
              <a:rPr lang="ko"/>
              <a:t> 에 접속하여 로그인합니다.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개발자 등록을 완료합니다.</a:t>
            </a:r>
            <a:endParaRPr/>
          </a:p>
        </p:txBody>
      </p:sp>
      <p:sp>
        <p:nvSpPr>
          <p:cNvPr id="428" name="Google Shape;428;p63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  <p:pic>
        <p:nvPicPr>
          <p:cNvPr id="429" name="Google Shape;429;p63"/>
          <p:cNvPicPr preferRelativeResize="0"/>
          <p:nvPr/>
        </p:nvPicPr>
        <p:blipFill rotWithShape="1">
          <a:blip r:embed="rId5">
            <a:alphaModFix/>
          </a:blip>
          <a:srcRect l="11311" t="10689" r="12311" b="40343"/>
          <a:stretch/>
        </p:blipFill>
        <p:spPr>
          <a:xfrm>
            <a:off x="675250" y="2379975"/>
            <a:ext cx="6209500" cy="31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3"/>
          <p:cNvSpPr/>
          <p:nvPr/>
        </p:nvSpPr>
        <p:spPr>
          <a:xfrm>
            <a:off x="6363977" y="2459779"/>
            <a:ext cx="440400" cy="200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63"/>
          <p:cNvPicPr preferRelativeResize="0"/>
          <p:nvPr/>
        </p:nvPicPr>
        <p:blipFill rotWithShape="1">
          <a:blip r:embed="rId6">
            <a:alphaModFix/>
          </a:blip>
          <a:srcRect b="6120"/>
          <a:stretch/>
        </p:blipFill>
        <p:spPr>
          <a:xfrm>
            <a:off x="1590000" y="6346175"/>
            <a:ext cx="4380000" cy="40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kakao 지도 API 활용하기</a:t>
            </a:r>
            <a:endParaRPr/>
          </a:p>
        </p:txBody>
      </p:sp>
      <p:sp>
        <p:nvSpPr>
          <p:cNvPr id="437" name="Google Shape;437;p64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개발자 등록하기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사용할 앱을 생성합니다.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생성된 키를 확인합니다. 나중에 확인할 수 있습니다.</a:t>
            </a:r>
            <a:endParaRPr/>
          </a:p>
        </p:txBody>
      </p:sp>
      <p:sp>
        <p:nvSpPr>
          <p:cNvPr id="438" name="Google Shape;438;p64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  <p:pic>
        <p:nvPicPr>
          <p:cNvPr id="439" name="Google Shape;439;p64"/>
          <p:cNvPicPr preferRelativeResize="0"/>
          <p:nvPr/>
        </p:nvPicPr>
        <p:blipFill rotWithShape="1">
          <a:blip r:embed="rId3">
            <a:alphaModFix/>
          </a:blip>
          <a:srcRect l="11707" t="17061" r="25280" b="38852"/>
          <a:stretch/>
        </p:blipFill>
        <p:spPr>
          <a:xfrm>
            <a:off x="1398250" y="1710725"/>
            <a:ext cx="4763475" cy="2654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64"/>
          <p:cNvGrpSpPr/>
          <p:nvPr/>
        </p:nvGrpSpPr>
        <p:grpSpPr>
          <a:xfrm>
            <a:off x="909775" y="6374750"/>
            <a:ext cx="5740450" cy="3465674"/>
            <a:chOff x="909775" y="6374750"/>
            <a:chExt cx="5740450" cy="3465674"/>
          </a:xfrm>
        </p:grpSpPr>
        <p:pic>
          <p:nvPicPr>
            <p:cNvPr id="441" name="Google Shape;441;p64"/>
            <p:cNvPicPr preferRelativeResize="0"/>
            <p:nvPr/>
          </p:nvPicPr>
          <p:blipFill rotWithShape="1">
            <a:blip r:embed="rId4">
              <a:alphaModFix/>
            </a:blip>
            <a:srcRect l="11443" t="17225" r="12620" b="25220"/>
            <a:stretch/>
          </p:blipFill>
          <p:spPr>
            <a:xfrm>
              <a:off x="909775" y="6374750"/>
              <a:ext cx="5740450" cy="346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64"/>
            <p:cNvSpPr/>
            <p:nvPr/>
          </p:nvSpPr>
          <p:spPr>
            <a:xfrm>
              <a:off x="3495175" y="7598800"/>
              <a:ext cx="1283100" cy="88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4"/>
            <p:cNvSpPr/>
            <p:nvPr/>
          </p:nvSpPr>
          <p:spPr>
            <a:xfrm>
              <a:off x="3495175" y="7849500"/>
              <a:ext cx="1283100" cy="88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4"/>
            <p:cNvSpPr/>
            <p:nvPr/>
          </p:nvSpPr>
          <p:spPr>
            <a:xfrm>
              <a:off x="3495175" y="8159200"/>
              <a:ext cx="1283100" cy="88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4"/>
            <p:cNvSpPr/>
            <p:nvPr/>
          </p:nvSpPr>
          <p:spPr>
            <a:xfrm>
              <a:off x="3495175" y="8409900"/>
              <a:ext cx="1283100" cy="88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257705" y="4471208"/>
            <a:ext cx="7044600" cy="17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안드로이드 앱 심화</a:t>
            </a:r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z="1000"/>
              <a:t>4</a:t>
            </a:fld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kakao 지도 API 활용하기</a:t>
            </a:r>
            <a:endParaRPr/>
          </a:p>
        </p:txBody>
      </p:sp>
      <p:sp>
        <p:nvSpPr>
          <p:cNvPr id="451" name="Google Shape;451;p65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개발자 등록하기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일반 탭에 들어가서 플랫폼을 추가합니다.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Android를 체크하고 패키지명을 입력하면 마켓 URL은 자동으로 입력됩니다.</a:t>
            </a:r>
            <a:endParaRPr/>
          </a:p>
        </p:txBody>
      </p:sp>
      <p:sp>
        <p:nvSpPr>
          <p:cNvPr id="452" name="Google Shape;452;p65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  <p:pic>
        <p:nvPicPr>
          <p:cNvPr id="453" name="Google Shape;453;p65"/>
          <p:cNvPicPr preferRelativeResize="0"/>
          <p:nvPr/>
        </p:nvPicPr>
        <p:blipFill rotWithShape="1">
          <a:blip r:embed="rId3">
            <a:alphaModFix/>
          </a:blip>
          <a:srcRect l="11117" t="17545" r="14166" b="27590"/>
          <a:stretch/>
        </p:blipFill>
        <p:spPr>
          <a:xfrm>
            <a:off x="192275" y="1692837"/>
            <a:ext cx="7175450" cy="41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5"/>
          <p:cNvSpPr/>
          <p:nvPr/>
        </p:nvSpPr>
        <p:spPr>
          <a:xfrm>
            <a:off x="417725" y="4540429"/>
            <a:ext cx="297300" cy="212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5"/>
          <p:cNvSpPr/>
          <p:nvPr/>
        </p:nvSpPr>
        <p:spPr>
          <a:xfrm>
            <a:off x="2934775" y="3206075"/>
            <a:ext cx="1695900" cy="1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5"/>
          <p:cNvSpPr/>
          <p:nvPr/>
        </p:nvSpPr>
        <p:spPr>
          <a:xfrm>
            <a:off x="2934775" y="3461700"/>
            <a:ext cx="1695900" cy="1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5"/>
          <p:cNvSpPr/>
          <p:nvPr/>
        </p:nvSpPr>
        <p:spPr>
          <a:xfrm>
            <a:off x="2934775" y="3717325"/>
            <a:ext cx="1695900" cy="1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5"/>
          <p:cNvSpPr/>
          <p:nvPr/>
        </p:nvSpPr>
        <p:spPr>
          <a:xfrm>
            <a:off x="2934775" y="3972950"/>
            <a:ext cx="1695900" cy="14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5"/>
          <p:cNvSpPr/>
          <p:nvPr/>
        </p:nvSpPr>
        <p:spPr>
          <a:xfrm>
            <a:off x="6410649" y="4930907"/>
            <a:ext cx="793500" cy="212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925" y="6597900"/>
            <a:ext cx="42481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B2B2B"/>
                </a:solidFill>
              </a:rPr>
              <a:t>kakao 지도 API 활용하기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466" name="Google Shape;466;p66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라이브러리 파일 추가하기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Android Kakao Map 라이브러리는 </a:t>
            </a: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libDaumMapAndroid.jar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 와 아키텍쳐별로 </a:t>
            </a: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libMapEngineApi.so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 세개의 바이너리로 구성되어 있습니다.</a:t>
            </a:r>
            <a:endParaRPr>
              <a:solidFill>
                <a:srgbClr val="333333"/>
              </a:solidFill>
              <a:highlight>
                <a:srgbClr val="F9FA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libDaumMapAndroid.jar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은 </a:t>
            </a: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/app/libs/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에 복사 그리고 </a:t>
            </a: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libMapEngineApi.so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 파일은 </a:t>
            </a: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/app/source/main/jniLibs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로 아키텍쳐별 디렉토리 하에 복사해 주시면 됩니다.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457200" lvl="0" indent="-342900" algn="l" rtl="0">
              <a:spcBef>
                <a:spcPts val="2300"/>
              </a:spcBef>
              <a:spcAft>
                <a:spcPts val="0"/>
              </a:spcAft>
              <a:buSzPts val="1800"/>
              <a:buChar char="●"/>
            </a:pPr>
            <a:r>
              <a:rPr lang="ko">
                <a:solidFill>
                  <a:srgbClr val="70767B"/>
                </a:solidFill>
                <a:highlight>
                  <a:srgbClr val="F3F5F5"/>
                </a:highlight>
              </a:rPr>
              <a:t>AndroidManifest.xml</a:t>
            </a:r>
            <a:r>
              <a:rPr lang="ko" b="1">
                <a:solidFill>
                  <a:srgbClr val="70767B"/>
                </a:solidFill>
                <a:highlight>
                  <a:srgbClr val="F9FAFB"/>
                </a:highlight>
              </a:rPr>
              <a:t> 에 </a:t>
            </a:r>
            <a:r>
              <a:rPr lang="ko" b="1">
                <a:solidFill>
                  <a:srgbClr val="BD4747"/>
                </a:solidFill>
                <a:highlight>
                  <a:srgbClr val="F3F5F5"/>
                </a:highlight>
              </a:rPr>
              <a:t>Permission</a:t>
            </a:r>
            <a:r>
              <a:rPr lang="ko" b="1">
                <a:solidFill>
                  <a:srgbClr val="70767B"/>
                </a:solidFill>
                <a:highlight>
                  <a:srgbClr val="F9FAFB"/>
                </a:highlight>
              </a:rPr>
              <a:t> 과 </a:t>
            </a:r>
            <a:r>
              <a:rPr lang="ko" b="1">
                <a:solidFill>
                  <a:srgbClr val="BD4747"/>
                </a:solidFill>
                <a:highlight>
                  <a:srgbClr val="F3F5F5"/>
                </a:highlight>
              </a:rPr>
              <a:t>APP KEY</a:t>
            </a:r>
            <a:r>
              <a:rPr lang="ko" b="1">
                <a:solidFill>
                  <a:srgbClr val="70767B"/>
                </a:solidFill>
                <a:highlight>
                  <a:srgbClr val="F9FAFB"/>
                </a:highlight>
              </a:rPr>
              <a:t> 추가</a:t>
            </a:r>
            <a:endParaRPr b="1">
              <a:solidFill>
                <a:srgbClr val="70767B"/>
              </a:solidFill>
              <a:highlight>
                <a:srgbClr val="F9FA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BD4747"/>
                </a:solidFill>
                <a:highlight>
                  <a:srgbClr val="F3F5F5"/>
                </a:highlight>
              </a:rPr>
              <a:t>Permission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 추가</a:t>
            </a:r>
            <a:endParaRPr>
              <a:solidFill>
                <a:srgbClr val="333333"/>
              </a:solidFill>
              <a:highlight>
                <a:srgbClr val="F9FA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&lt;uses-permission</a:t>
            </a:r>
            <a:r>
              <a:rPr lang="ko">
                <a:solidFill>
                  <a:srgbClr val="333333"/>
                </a:solidFill>
                <a:highlight>
                  <a:srgbClr val="FBFBFB"/>
                </a:highlight>
              </a:rPr>
              <a:t> </a:t>
            </a:r>
            <a:r>
              <a:rPr lang="ko">
                <a:solidFill>
                  <a:srgbClr val="008080"/>
                </a:solidFill>
                <a:highlight>
                  <a:srgbClr val="FBFBFB"/>
                </a:highlight>
              </a:rPr>
              <a:t>android:name=</a:t>
            </a:r>
            <a:r>
              <a:rPr lang="ko">
                <a:solidFill>
                  <a:srgbClr val="DD1144"/>
                </a:solidFill>
                <a:highlight>
                  <a:srgbClr val="FBFBFB"/>
                </a:highlight>
              </a:rPr>
              <a:t>"android.permission.INTERNET"</a:t>
            </a: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&gt;</a:t>
            </a:r>
            <a:endParaRPr>
              <a:solidFill>
                <a:srgbClr val="333333"/>
              </a:solidFill>
              <a:highlight>
                <a:srgbClr val="FBFB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&lt;/uses-permission&gt;</a:t>
            </a:r>
            <a:endParaRPr>
              <a:solidFill>
                <a:srgbClr val="333333"/>
              </a:solidFill>
              <a:highlight>
                <a:srgbClr val="FBFB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&lt;uses-permission</a:t>
            </a:r>
            <a:r>
              <a:rPr lang="ko">
                <a:solidFill>
                  <a:srgbClr val="333333"/>
                </a:solidFill>
                <a:highlight>
                  <a:srgbClr val="FBFBFB"/>
                </a:highlight>
              </a:rPr>
              <a:t> </a:t>
            </a:r>
            <a:r>
              <a:rPr lang="ko">
                <a:solidFill>
                  <a:srgbClr val="008080"/>
                </a:solidFill>
                <a:highlight>
                  <a:srgbClr val="FBFBFB"/>
                </a:highlight>
              </a:rPr>
              <a:t>android:name=</a:t>
            </a:r>
            <a:r>
              <a:rPr lang="ko">
                <a:solidFill>
                  <a:srgbClr val="DD1144"/>
                </a:solidFill>
                <a:highlight>
                  <a:srgbClr val="FBFBFB"/>
                </a:highlight>
              </a:rPr>
              <a:t>"android.permission.ACCESS_FINE_LOCATION"</a:t>
            </a: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&gt;</a:t>
            </a:r>
            <a:endParaRPr>
              <a:solidFill>
                <a:srgbClr val="333333"/>
              </a:solidFill>
              <a:highlight>
                <a:srgbClr val="FBFBFB"/>
              </a:highlight>
            </a:endParaRPr>
          </a:p>
          <a:p>
            <a:pPr marL="914400" marR="1905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&lt;/uses-permission&gt;</a:t>
            </a:r>
            <a:endParaRPr>
              <a:solidFill>
                <a:srgbClr val="000080"/>
              </a:solidFill>
              <a:highlight>
                <a:srgbClr val="FBFB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BD4747"/>
                </a:solidFill>
                <a:highlight>
                  <a:srgbClr val="F3F5F5"/>
                </a:highlight>
              </a:rPr>
              <a:t>APP KEY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 추가</a:t>
            </a:r>
            <a:endParaRPr>
              <a:solidFill>
                <a:srgbClr val="333333"/>
              </a:solidFill>
              <a:highlight>
                <a:srgbClr val="F9FAFB"/>
              </a:highlight>
            </a:endParaRPr>
          </a:p>
          <a:p>
            <a:pPr marL="914400" marR="1905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&lt;meta-data</a:t>
            </a:r>
            <a:r>
              <a:rPr lang="ko">
                <a:solidFill>
                  <a:srgbClr val="333333"/>
                </a:solidFill>
                <a:highlight>
                  <a:srgbClr val="FBFBFB"/>
                </a:highlight>
              </a:rPr>
              <a:t> </a:t>
            </a:r>
            <a:r>
              <a:rPr lang="ko">
                <a:solidFill>
                  <a:srgbClr val="008080"/>
                </a:solidFill>
                <a:highlight>
                  <a:srgbClr val="FBFBFB"/>
                </a:highlight>
              </a:rPr>
              <a:t>android:name=</a:t>
            </a:r>
            <a:r>
              <a:rPr lang="ko">
                <a:solidFill>
                  <a:srgbClr val="DD1144"/>
                </a:solidFill>
                <a:highlight>
                  <a:srgbClr val="FBFBFB"/>
                </a:highlight>
              </a:rPr>
              <a:t>"com.kakao.sdk.AppKey"</a:t>
            </a:r>
            <a:r>
              <a:rPr lang="ko">
                <a:solidFill>
                  <a:srgbClr val="333333"/>
                </a:solidFill>
                <a:highlight>
                  <a:srgbClr val="FBFBFB"/>
                </a:highlight>
              </a:rPr>
              <a:t> </a:t>
            </a:r>
            <a:r>
              <a:rPr lang="ko">
                <a:solidFill>
                  <a:srgbClr val="008080"/>
                </a:solidFill>
                <a:highlight>
                  <a:srgbClr val="FBFBFB"/>
                </a:highlight>
              </a:rPr>
              <a:t>android:value=</a:t>
            </a:r>
            <a:r>
              <a:rPr lang="ko">
                <a:solidFill>
                  <a:srgbClr val="DD1144"/>
                </a:solidFill>
                <a:highlight>
                  <a:srgbClr val="FBFBFB"/>
                </a:highlight>
              </a:rPr>
              <a:t>"XXXXXXXXXXXXXXXXXXXXXXXXX</a:t>
            </a:r>
            <a:endParaRPr/>
          </a:p>
        </p:txBody>
      </p:sp>
      <p:sp>
        <p:nvSpPr>
          <p:cNvPr id="467" name="Google Shape;467;p66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41</a:t>
            </a:fld>
            <a:endParaRPr/>
          </a:p>
        </p:txBody>
      </p:sp>
      <p:pic>
        <p:nvPicPr>
          <p:cNvPr id="468" name="Google Shape;4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3" y="3170750"/>
            <a:ext cx="3969075" cy="38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B2B2B"/>
                </a:solidFill>
              </a:rPr>
              <a:t>kakao 지도 API 활용하기</a:t>
            </a:r>
            <a:endParaRPr>
              <a:solidFill>
                <a:srgbClr val="2B2B2B"/>
              </a:solidFill>
            </a:endParaRPr>
          </a:p>
        </p:txBody>
      </p:sp>
      <p:sp>
        <p:nvSpPr>
          <p:cNvPr id="474" name="Google Shape;474;p67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라이브러리 파일 추가하기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Android Kakao Map 라이브러리는 </a:t>
            </a: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libDaumMapAndroid.jar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 와 아키텍쳐별로 </a:t>
            </a: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libMapEngineApi.so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 세개의 바이너리로 구성되어 있습니다.</a:t>
            </a:r>
            <a:endParaRPr>
              <a:solidFill>
                <a:srgbClr val="333333"/>
              </a:solidFill>
              <a:highlight>
                <a:srgbClr val="F9FA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libDaumMapAndroid.jar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은 </a:t>
            </a: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/app/libs/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에 복사 그리고 </a:t>
            </a: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libMapEngineApi.so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 파일은 </a:t>
            </a:r>
            <a:r>
              <a:rPr lang="ko">
                <a:solidFill>
                  <a:srgbClr val="333333"/>
                </a:solidFill>
                <a:highlight>
                  <a:srgbClr val="F3F5F5"/>
                </a:highlight>
              </a:rPr>
              <a:t>/app/source/main/jniLibs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로 아키텍쳐별 디렉토리 하에 복사해 주시면 됩니다.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457200" lvl="0" indent="-342900" algn="l" rtl="0">
              <a:spcBef>
                <a:spcPts val="2300"/>
              </a:spcBef>
              <a:spcAft>
                <a:spcPts val="0"/>
              </a:spcAft>
              <a:buSzPts val="1800"/>
              <a:buChar char="●"/>
            </a:pPr>
            <a:r>
              <a:rPr lang="ko">
                <a:solidFill>
                  <a:srgbClr val="70767B"/>
                </a:solidFill>
                <a:highlight>
                  <a:srgbClr val="F3F5F5"/>
                </a:highlight>
              </a:rPr>
              <a:t>AndroidManifest.xml</a:t>
            </a:r>
            <a:r>
              <a:rPr lang="ko" b="1">
                <a:solidFill>
                  <a:srgbClr val="70767B"/>
                </a:solidFill>
                <a:highlight>
                  <a:srgbClr val="F9FAFB"/>
                </a:highlight>
              </a:rPr>
              <a:t> 에 </a:t>
            </a:r>
            <a:r>
              <a:rPr lang="ko" b="1">
                <a:solidFill>
                  <a:srgbClr val="BD4747"/>
                </a:solidFill>
                <a:highlight>
                  <a:srgbClr val="F3F5F5"/>
                </a:highlight>
              </a:rPr>
              <a:t>Permission</a:t>
            </a:r>
            <a:r>
              <a:rPr lang="ko" b="1">
                <a:solidFill>
                  <a:srgbClr val="70767B"/>
                </a:solidFill>
                <a:highlight>
                  <a:srgbClr val="F9FAFB"/>
                </a:highlight>
              </a:rPr>
              <a:t> 과 </a:t>
            </a:r>
            <a:r>
              <a:rPr lang="ko" b="1">
                <a:solidFill>
                  <a:srgbClr val="BD4747"/>
                </a:solidFill>
                <a:highlight>
                  <a:srgbClr val="F3F5F5"/>
                </a:highlight>
              </a:rPr>
              <a:t>APP KEY</a:t>
            </a:r>
            <a:r>
              <a:rPr lang="ko" b="1">
                <a:solidFill>
                  <a:srgbClr val="70767B"/>
                </a:solidFill>
                <a:highlight>
                  <a:srgbClr val="F9FAFB"/>
                </a:highlight>
              </a:rPr>
              <a:t> 추가</a:t>
            </a:r>
            <a:endParaRPr b="1">
              <a:solidFill>
                <a:srgbClr val="70767B"/>
              </a:solidFill>
              <a:highlight>
                <a:srgbClr val="F9FA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BD4747"/>
                </a:solidFill>
                <a:highlight>
                  <a:srgbClr val="F3F5F5"/>
                </a:highlight>
              </a:rPr>
              <a:t>Permission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 추가</a:t>
            </a:r>
            <a:endParaRPr>
              <a:solidFill>
                <a:srgbClr val="333333"/>
              </a:solidFill>
              <a:highlight>
                <a:srgbClr val="F9FA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&lt;uses-permission</a:t>
            </a:r>
            <a:r>
              <a:rPr lang="ko">
                <a:solidFill>
                  <a:srgbClr val="333333"/>
                </a:solidFill>
                <a:highlight>
                  <a:srgbClr val="FBFBFB"/>
                </a:highlight>
              </a:rPr>
              <a:t> </a:t>
            </a:r>
            <a:r>
              <a:rPr lang="ko">
                <a:solidFill>
                  <a:srgbClr val="008080"/>
                </a:solidFill>
                <a:highlight>
                  <a:srgbClr val="FBFBFB"/>
                </a:highlight>
              </a:rPr>
              <a:t>android:name=</a:t>
            </a:r>
            <a:r>
              <a:rPr lang="ko">
                <a:solidFill>
                  <a:srgbClr val="DD1144"/>
                </a:solidFill>
                <a:highlight>
                  <a:srgbClr val="FBFBFB"/>
                </a:highlight>
              </a:rPr>
              <a:t>"android.permission.INTERNET"</a:t>
            </a: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&gt;</a:t>
            </a:r>
            <a:endParaRPr>
              <a:solidFill>
                <a:srgbClr val="333333"/>
              </a:solidFill>
              <a:highlight>
                <a:srgbClr val="FBFB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&lt;/uses-permission&gt;</a:t>
            </a:r>
            <a:endParaRPr>
              <a:solidFill>
                <a:srgbClr val="333333"/>
              </a:solidFill>
              <a:highlight>
                <a:srgbClr val="FBFB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&lt;uses-permission</a:t>
            </a:r>
            <a:r>
              <a:rPr lang="ko">
                <a:solidFill>
                  <a:srgbClr val="333333"/>
                </a:solidFill>
                <a:highlight>
                  <a:srgbClr val="FBFBFB"/>
                </a:highlight>
              </a:rPr>
              <a:t> </a:t>
            </a:r>
            <a:r>
              <a:rPr lang="ko">
                <a:solidFill>
                  <a:srgbClr val="008080"/>
                </a:solidFill>
                <a:highlight>
                  <a:srgbClr val="FBFBFB"/>
                </a:highlight>
              </a:rPr>
              <a:t>android:name=</a:t>
            </a:r>
            <a:r>
              <a:rPr lang="ko">
                <a:solidFill>
                  <a:srgbClr val="DD1144"/>
                </a:solidFill>
                <a:highlight>
                  <a:srgbClr val="FBFBFB"/>
                </a:highlight>
              </a:rPr>
              <a:t>"android.permission.ACCESS_FINE_LOCATION"</a:t>
            </a: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&gt;</a:t>
            </a:r>
            <a:endParaRPr>
              <a:solidFill>
                <a:srgbClr val="333333"/>
              </a:solidFill>
              <a:highlight>
                <a:srgbClr val="FBFBFB"/>
              </a:highlight>
            </a:endParaRPr>
          </a:p>
          <a:p>
            <a:pPr marL="914400" marR="1905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&lt;/uses-permission&gt;</a:t>
            </a:r>
            <a:endParaRPr>
              <a:solidFill>
                <a:srgbClr val="000080"/>
              </a:solidFill>
              <a:highlight>
                <a:srgbClr val="FBFBFB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BD4747"/>
                </a:solidFill>
                <a:highlight>
                  <a:srgbClr val="F3F5F5"/>
                </a:highlight>
              </a:rPr>
              <a:t>APP KEY</a:t>
            </a:r>
            <a:r>
              <a:rPr lang="ko">
                <a:solidFill>
                  <a:srgbClr val="333333"/>
                </a:solidFill>
                <a:highlight>
                  <a:srgbClr val="F9FAFB"/>
                </a:highlight>
              </a:rPr>
              <a:t> 추가</a:t>
            </a:r>
            <a:endParaRPr>
              <a:solidFill>
                <a:srgbClr val="333333"/>
              </a:solidFill>
              <a:highlight>
                <a:srgbClr val="F9FAFB"/>
              </a:highlight>
            </a:endParaRPr>
          </a:p>
          <a:p>
            <a:pPr marL="914400" marR="1905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rgbClr val="000080"/>
                </a:solidFill>
                <a:highlight>
                  <a:srgbClr val="FBFBFB"/>
                </a:highlight>
              </a:rPr>
              <a:t>&lt;meta-data</a:t>
            </a:r>
            <a:r>
              <a:rPr lang="ko">
                <a:solidFill>
                  <a:srgbClr val="333333"/>
                </a:solidFill>
                <a:highlight>
                  <a:srgbClr val="FBFBFB"/>
                </a:highlight>
              </a:rPr>
              <a:t> </a:t>
            </a:r>
            <a:r>
              <a:rPr lang="ko">
                <a:solidFill>
                  <a:srgbClr val="008080"/>
                </a:solidFill>
                <a:highlight>
                  <a:srgbClr val="FBFBFB"/>
                </a:highlight>
              </a:rPr>
              <a:t>android:name=</a:t>
            </a:r>
            <a:r>
              <a:rPr lang="ko">
                <a:solidFill>
                  <a:srgbClr val="DD1144"/>
                </a:solidFill>
                <a:highlight>
                  <a:srgbClr val="FBFBFB"/>
                </a:highlight>
              </a:rPr>
              <a:t>"com.kakao.sdk.AppKey"</a:t>
            </a:r>
            <a:r>
              <a:rPr lang="ko">
                <a:solidFill>
                  <a:srgbClr val="333333"/>
                </a:solidFill>
                <a:highlight>
                  <a:srgbClr val="FBFBFB"/>
                </a:highlight>
              </a:rPr>
              <a:t> </a:t>
            </a:r>
            <a:r>
              <a:rPr lang="ko">
                <a:solidFill>
                  <a:srgbClr val="008080"/>
                </a:solidFill>
                <a:highlight>
                  <a:srgbClr val="FBFBFB"/>
                </a:highlight>
              </a:rPr>
              <a:t>android:value=</a:t>
            </a:r>
            <a:r>
              <a:rPr lang="ko">
                <a:solidFill>
                  <a:srgbClr val="DD1144"/>
                </a:solidFill>
                <a:highlight>
                  <a:srgbClr val="FBFBFB"/>
                </a:highlight>
              </a:rPr>
              <a:t>"XXXXXXXXXXXXXXXXXXXXXXXXX</a:t>
            </a:r>
            <a:endParaRPr/>
          </a:p>
        </p:txBody>
      </p:sp>
      <p:sp>
        <p:nvSpPr>
          <p:cNvPr id="475" name="Google Shape;475;p67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42</a:t>
            </a:fld>
            <a:endParaRPr/>
          </a:p>
        </p:txBody>
      </p:sp>
      <p:pic>
        <p:nvPicPr>
          <p:cNvPr id="476" name="Google Shape;4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3" y="3170750"/>
            <a:ext cx="3969075" cy="38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8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TabWidget과 DB를 활용한 일기장 앱 만들기</a:t>
            </a:r>
            <a:endParaRPr/>
          </a:p>
        </p:txBody>
      </p:sp>
      <p:sp>
        <p:nvSpPr>
          <p:cNvPr id="482" name="Google Shape;482;p68"/>
          <p:cNvSpPr txBox="1">
            <a:spLocks noGrp="1"/>
          </p:cNvSpPr>
          <p:nvPr>
            <p:ph type="body" idx="1"/>
          </p:nvPr>
        </p:nvSpPr>
        <p:spPr>
          <a:xfrm>
            <a:off x="589575" y="1666525"/>
            <a:ext cx="6460800" cy="80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TabWidget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TabWidget은 기본적으로 제공되는 사용자 인터페이스 구성요소입니다.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탭 버튼을 이용하여 화면의 동일한 영역에 번갈아 다른 내용을 표시할 때 사용합니다.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TabWidget 클래스는 탭 위젯 안에 표시되는 탭을 추가하거나, 수정, 삭제하기 위한 기능들을 가지고 있습니다.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TabWidget 클래스를 사용해서 탭을 만들었다면 내용을 관리하기 위한 TabHost 클래스가 필요합니다.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TabHost가 관리하는 페이지 화면은 반드시 FrameLayout을 사용해야 하며, 이전 탭의 내용 위에 겹쳐서 새로운 탭의 내용이 나타나야 합니다.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TabHost에는 TabWidget과 FrameLayout을 포함하고 있습니다.</a:t>
            </a:r>
            <a:endParaRPr/>
          </a:p>
        </p:txBody>
      </p:sp>
      <p:sp>
        <p:nvSpPr>
          <p:cNvPr id="483" name="Google Shape;483;p68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43</a:t>
            </a:fld>
            <a:endParaRPr/>
          </a:p>
        </p:txBody>
      </p:sp>
      <p:sp>
        <p:nvSpPr>
          <p:cNvPr id="484" name="Google Shape;484;p68"/>
          <p:cNvSpPr/>
          <p:nvPr/>
        </p:nvSpPr>
        <p:spPr>
          <a:xfrm>
            <a:off x="2597225" y="5940625"/>
            <a:ext cx="2392500" cy="3753000"/>
          </a:xfrm>
          <a:prstGeom prst="rect">
            <a:avLst/>
          </a:prstGeom>
          <a:solidFill>
            <a:srgbClr val="CC78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68"/>
          <p:cNvSpPr/>
          <p:nvPr/>
        </p:nvSpPr>
        <p:spPr>
          <a:xfrm>
            <a:off x="2749375" y="6059700"/>
            <a:ext cx="2095500" cy="3447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8"/>
          <p:cNvSpPr/>
          <p:nvPr/>
        </p:nvSpPr>
        <p:spPr>
          <a:xfrm>
            <a:off x="2734825" y="6045150"/>
            <a:ext cx="700500" cy="269100"/>
          </a:xfrm>
          <a:prstGeom prst="rect">
            <a:avLst/>
          </a:prstGeom>
          <a:solidFill>
            <a:srgbClr val="FFC66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Tab1</a:t>
            </a:r>
            <a:endParaRPr/>
          </a:p>
        </p:txBody>
      </p:sp>
      <p:sp>
        <p:nvSpPr>
          <p:cNvPr id="487" name="Google Shape;487;p68"/>
          <p:cNvSpPr/>
          <p:nvPr/>
        </p:nvSpPr>
        <p:spPr>
          <a:xfrm>
            <a:off x="3439575" y="6045150"/>
            <a:ext cx="700500" cy="269100"/>
          </a:xfrm>
          <a:prstGeom prst="rect">
            <a:avLst/>
          </a:prstGeom>
          <a:solidFill>
            <a:srgbClr val="FFC66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Tab2</a:t>
            </a:r>
            <a:endParaRPr/>
          </a:p>
        </p:txBody>
      </p:sp>
      <p:sp>
        <p:nvSpPr>
          <p:cNvPr id="488" name="Google Shape;488;p68"/>
          <p:cNvSpPr/>
          <p:nvPr/>
        </p:nvSpPr>
        <p:spPr>
          <a:xfrm>
            <a:off x="4144325" y="6045150"/>
            <a:ext cx="700500" cy="269100"/>
          </a:xfrm>
          <a:prstGeom prst="rect">
            <a:avLst/>
          </a:prstGeom>
          <a:solidFill>
            <a:srgbClr val="FFC66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Tab3</a:t>
            </a:r>
            <a:endParaRPr/>
          </a:p>
        </p:txBody>
      </p:sp>
      <p:sp>
        <p:nvSpPr>
          <p:cNvPr id="489" name="Google Shape;489;p68"/>
          <p:cNvSpPr txBox="1"/>
          <p:nvPr/>
        </p:nvSpPr>
        <p:spPr>
          <a:xfrm>
            <a:off x="5309650" y="5994150"/>
            <a:ext cx="974700" cy="320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TabHost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90" name="Google Shape;490;p68"/>
          <p:cNvCxnSpPr>
            <a:stCxn id="485" idx="3"/>
            <a:endCxn id="489" idx="1"/>
          </p:cNvCxnSpPr>
          <p:nvPr/>
        </p:nvCxnSpPr>
        <p:spPr>
          <a:xfrm rot="10800000" flipH="1">
            <a:off x="4844875" y="6154200"/>
            <a:ext cx="464700" cy="1629300"/>
          </a:xfrm>
          <a:prstGeom prst="bentConnector3">
            <a:avLst>
              <a:gd name="adj1" fmla="val 50008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68"/>
          <p:cNvSpPr txBox="1"/>
          <p:nvPr/>
        </p:nvSpPr>
        <p:spPr>
          <a:xfrm>
            <a:off x="3197025" y="7623450"/>
            <a:ext cx="1245900" cy="320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FrameLayout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2" name="Google Shape;492;p68"/>
          <p:cNvSpPr txBox="1"/>
          <p:nvPr/>
        </p:nvSpPr>
        <p:spPr>
          <a:xfrm>
            <a:off x="3551700" y="6742975"/>
            <a:ext cx="1212900" cy="320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TabWidget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93" name="Google Shape;493;p68"/>
          <p:cNvCxnSpPr>
            <a:stCxn id="486" idx="2"/>
            <a:endCxn id="492" idx="1"/>
          </p:cNvCxnSpPr>
          <p:nvPr/>
        </p:nvCxnSpPr>
        <p:spPr>
          <a:xfrm rot="-5400000" flipH="1">
            <a:off x="3023875" y="6375450"/>
            <a:ext cx="588900" cy="466500"/>
          </a:xfrm>
          <a:prstGeom prst="bentConnector2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9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TabWidget과 DB를 활용한 일기장 앱 만들기</a:t>
            </a:r>
            <a:endParaRPr/>
          </a:p>
        </p:txBody>
      </p:sp>
      <p:sp>
        <p:nvSpPr>
          <p:cNvPr id="499" name="Google Shape;499;p69"/>
          <p:cNvSpPr txBox="1">
            <a:spLocks noGrp="1"/>
          </p:cNvSpPr>
          <p:nvPr>
            <p:ph type="body" idx="1"/>
          </p:nvPr>
        </p:nvSpPr>
        <p:spPr>
          <a:xfrm>
            <a:off x="589575" y="1666525"/>
            <a:ext cx="6460800" cy="80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앱 실행 모습 및 기능</a:t>
            </a:r>
            <a:endParaRPr/>
          </a:p>
        </p:txBody>
      </p:sp>
      <p:sp>
        <p:nvSpPr>
          <p:cNvPr id="500" name="Google Shape;500;p69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 이해하기</a:t>
            </a:r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SQLiteDataBase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SQLite을 이용한 영속화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SQLite(</a:t>
            </a:r>
            <a:r>
              <a:rPr lang="ko" u="sng">
                <a:solidFill>
                  <a:schemeClr val="hlink"/>
                </a:solidFill>
                <a:hlinkClick r:id="rId3"/>
              </a:rPr>
              <a:t>www.sqlite.org</a:t>
            </a:r>
            <a:r>
              <a:rPr lang="ko"/>
              <a:t>)는 오픈소스로 만들어진 관계형 데이터베이스로 복잡하고 구조화된 애플리케이션 데이터를 저장하고 관리합니다.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프로세스가 아닌 라이브러리를 이용하므로, 데이터베이스는 애플리케이션 일부로 통합되며, 서버가 아니라 애플리케이션 내부에서 사용하는 비교적 가벼운 데이터베이스입니다.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data/data/[package_name]/databases 경로에 저장됩니다.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SQLiteDataBase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SQLiteDataBase 클래스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>
                <a:solidFill>
                  <a:srgbClr val="666666"/>
                </a:solidFill>
              </a:rPr>
              <a:t>데이터베이스에 데이터를 저장하고 가져오고 수정, 삭제하는 모든 SQL 질의문은 SQLiteDatabase 클래스의 함수를 이용하여 수행합니다. </a:t>
            </a:r>
            <a:r>
              <a:rPr lang="ko" sz="1400">
                <a:solidFill>
                  <a:srgbClr val="666666"/>
                </a:solidFill>
              </a:rPr>
              <a:t>이러한 작업을 수행하려면 우선 다음 구문으로 SQLiteDatabase 객체를 얻어야 합니다.</a:t>
            </a:r>
            <a:endParaRPr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>
                <a:solidFill>
                  <a:srgbClr val="666666"/>
                </a:solidFill>
              </a:rPr>
              <a:t>SQLiteDatabase db=openOrCreateDatabase("memodb", MODE_PRIVATE, null);</a:t>
            </a:r>
            <a:endParaRPr>
              <a:solidFill>
                <a:srgbClr val="666666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400">
                <a:solidFill>
                  <a:srgbClr val="666666"/>
                </a:solidFill>
              </a:rPr>
              <a:t>SQLiteDatabase 객체를 얻으려면 openOrCreateDatabase ( ) 함수를 이용합니다. 이 함수의 첫 번째 매개변수는 개발자가 지정하는 데이터베이스 파일명입니다. 이렇게 얻은 SQLiteDatabase 객체의 함수를 이용해 SQL 문을 수행합니다.</a:t>
            </a:r>
            <a:endParaRPr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>
                <a:solidFill>
                  <a:srgbClr val="666666"/>
                </a:solidFill>
              </a:rPr>
              <a:t>execSQL(String sql): insert, update 등 select 문이 아닌 나머지 SQL 수행</a:t>
            </a:r>
            <a:endParaRPr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>
                <a:solidFill>
                  <a:srgbClr val="666666"/>
                </a:solidFill>
              </a:rPr>
              <a:t>rawQuery(String sql, String[] selectionArgs, Object[] bindArgs): select SQL 수행</a:t>
            </a:r>
            <a:endParaRPr>
              <a:solidFill>
                <a:srgbClr val="666666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400">
                <a:solidFill>
                  <a:srgbClr val="666666"/>
                </a:solidFill>
              </a:rPr>
              <a:t>데이터베이스에 데이터를 저장하려면 insert 문을 사용합니다. execSQL ( ) 함수로 insert 문을 수행하는 예는 다음과 같습니다.</a:t>
            </a:r>
            <a:endParaRPr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>
                <a:solidFill>
                  <a:srgbClr val="666666"/>
                </a:solidFill>
              </a:rPr>
              <a:t>db.execSQL("insert into tb_memo (title, content) values (?,?)", new String[]{title, content});</a:t>
            </a:r>
            <a:endParaRPr>
              <a:solidFill>
                <a:srgbClr val="666666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400">
                <a:solidFill>
                  <a:srgbClr val="666666"/>
                </a:solidFill>
              </a:rPr>
              <a:t>execSQL( ) 함수에서 큰따옴표로 묶인 첫 번째 매개변수가 SQL 문입니다. 만약 이곳에서 데이터 부분(values)을 ?로 작성했다면, 두 번째 매개변수에서 각각의 ?에 대응하는 데이터를 지정합니다.</a:t>
            </a:r>
            <a:r>
              <a:rPr lang="ko">
                <a:solidFill>
                  <a:srgbClr val="666666"/>
                </a:solidFill>
              </a:rPr>
              <a:t> </a:t>
            </a:r>
            <a:r>
              <a:rPr lang="ko" sz="1400">
                <a:solidFill>
                  <a:srgbClr val="666666"/>
                </a:solidFill>
              </a:rPr>
              <a:t>위의 예에서는 ?가 두 개이므로 문자열 두 개를 가지는 배열을 적용했습니다. 첫 번재 데이터가 첫 번째 ? 부분에 적용됩니다.</a:t>
            </a:r>
            <a:r>
              <a:rPr lang="ko">
                <a:solidFill>
                  <a:srgbClr val="666666"/>
                </a:solidFill>
              </a:rPr>
              <a:t> </a:t>
            </a:r>
            <a:r>
              <a:rPr lang="ko" sz="1400">
                <a:solidFill>
                  <a:srgbClr val="666666"/>
                </a:solidFill>
              </a:rPr>
              <a:t>데이터베이스에 저장된 데이터를 찾아서 가져오려면 select 문을 사용합니다. 이때는 rawQuery( ) 함수를 이용합니다.</a:t>
            </a:r>
            <a:endParaRPr sz="1400"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>
                <a:solidFill>
                  <a:srgbClr val="666666"/>
                </a:solidFill>
              </a:rPr>
              <a:t>Cursor cursor= db.rawQuery("select title, content from tb_memo order by _id desc limit 1", null);</a:t>
            </a:r>
            <a:endParaRPr>
              <a:solidFill>
                <a:srgbClr val="666666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400">
                <a:solidFill>
                  <a:srgbClr val="666666"/>
                </a:solidFill>
              </a:rPr>
              <a:t>SQL 문에 ? 표현이 없어 두 번째 매개변수 부분이 null입니다. rawQuery( ) 함수의 결괏값은 Cursor 객체입니다. Cursor는 선택된 행(row)의 집합 객체 정도로 이해하면 됩니다. 여기서 각 열(column) 에 해당하는 데이터를 획득하려면 Cursor 객체를 이용해 행을 선택하고 선택된 행의 열 데이터를 획득하는 구조입니다. Cursor의 행을 선택하는 함수는 다음과 같습니다. 이 함수로 행을 선택하지 않은 상태에서 열 데이터를 추출할 수는 없습니다.</a:t>
            </a:r>
            <a:endParaRPr sz="1400"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rgbClr val="666666"/>
                </a:solidFill>
              </a:rPr>
              <a:t>moveToNext(): 순서상으로 다음 행 선택</a:t>
            </a:r>
            <a:endParaRPr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ko">
                <a:solidFill>
                  <a:srgbClr val="666666"/>
                </a:solidFill>
              </a:rPr>
              <a:t>moveToFirst(): 가장 첫 번째 행 선택</a:t>
            </a:r>
            <a:endParaRPr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ko">
                <a:solidFill>
                  <a:srgbClr val="666666"/>
                </a:solidFill>
              </a:rPr>
              <a:t>moveToLast(): 가장 마지막 행 선택</a:t>
            </a:r>
            <a:endParaRPr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ko">
                <a:solidFill>
                  <a:srgbClr val="666666"/>
                </a:solidFill>
              </a:rPr>
              <a:t>moveToPrevious(): 순서상으로 이전 행 선택</a:t>
            </a:r>
            <a:endParaRPr>
              <a:solidFill>
                <a:srgbClr val="666666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</a:pPr>
            <a:r>
              <a:rPr lang="ko" sz="1400">
                <a:solidFill>
                  <a:srgbClr val="666666"/>
                </a:solidFill>
              </a:rPr>
              <a:t>moveToNext( ) 함수를 이용하여 행을 선택하고, 선택된 행의 getString ( ) 함수를 이용하여 열 데이터를 가져오는 예입니다. 이때 getString ( ) 함수의 매개변수는 몇 번째 열의 데이터를 가져오는지 지정합니다. 예를 들어, getString (0)이면 첫 번째 열의 데이터를 가져옵니다.</a:t>
            </a:r>
            <a:endParaRPr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ko" sz="1400">
                <a:solidFill>
                  <a:srgbClr val="666666"/>
                </a:solidFill>
              </a:rPr>
              <a:t>while (cursor.moveToNext())</a:t>
            </a:r>
            <a:r>
              <a:rPr lang="ko">
                <a:solidFill>
                  <a:srgbClr val="666666"/>
                </a:solidFill>
              </a:rPr>
              <a:t>{</a:t>
            </a:r>
            <a:endParaRPr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ko" sz="1400">
                <a:solidFill>
                  <a:srgbClr val="666666"/>
                </a:solidFill>
              </a:rPr>
              <a:t>titleView.setText(cursor.getString(0));</a:t>
            </a:r>
            <a:endParaRPr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ko" sz="1400">
                <a:solidFill>
                  <a:srgbClr val="666666"/>
                </a:solidFill>
              </a:rPr>
              <a:t>contentview.setText(cursor.getString(1));</a:t>
            </a:r>
            <a:endParaRPr>
              <a:solidFill>
                <a:srgbClr val="666666"/>
              </a:solidFill>
            </a:endParaRPr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ko" sz="1400">
                <a:solidFill>
                  <a:srgbClr val="666666"/>
                </a:solidFill>
              </a:rPr>
              <a:t>}</a:t>
            </a:r>
            <a:endParaRPr sz="1200"/>
          </a:p>
        </p:txBody>
      </p:sp>
      <p:sp>
        <p:nvSpPr>
          <p:cNvPr id="141" name="Google Shape;141;p31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 이해하기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SQLiteDataBase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SQLiteOpenHelper 클래스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데이터베이스 관리만을 목적으로 하는 클래스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데이터 저장이나 획득 등의 코드는 SQLiteDatabase 클래스를 이용하여 insert,select 작업을 하고, 테이블 생성이나 스키마 변경 등의 작업은 SQLiteOpenHelper 클래스로 일원화하는 구조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SQLiteOpenHelper 클래스는 추상 클래스이므로 서브 클래스를 만들어 사용하여야 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SQLiteOpenHelper(context, “memodb”, null, 2)에서 “memodb”가 데이터베이스 파일명, 2는 데이터베이스 버전 정보이다.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onCreate() : 앱이 설치된 후 SQLiteOpenHelper가 최초로 이용되는 순간 한 번 호출된다.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OnUpgrade() : 데이터베이스 버전이 변경될 때마다 호출된다.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SQLiteOpenHelper를 정의했다면 실제 SQL 문 수행을 위해 SQLiteDatabase 객체를 획득한다.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getReaderableDatabase() 함수와 getWritableDatabase() 함수를 이용한다.</a:t>
            </a:r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149" name="Google Shape;149;p32"/>
          <p:cNvSpPr txBox="1"/>
          <p:nvPr/>
        </p:nvSpPr>
        <p:spPr>
          <a:xfrm>
            <a:off x="1566075" y="3156675"/>
            <a:ext cx="5484300" cy="1352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class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DBHelper (context: Context): SQLiteOpenHelper(context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"tododb"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null,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2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onCreate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(db: SQLiteDatabase?)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ko" sz="900">
                <a:solidFill>
                  <a:srgbClr val="FFC66D"/>
                </a:solidFill>
                <a:highlight>
                  <a:srgbClr val="2B2B2B"/>
                </a:highlight>
              </a:rPr>
              <a:t>onUpgrade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(db: SQLiteDatabase?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oldVersion: Int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newVersion: Int) {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   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1566075" y="7200750"/>
            <a:ext cx="3000000" cy="444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helper = DBHelper(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this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 = helper.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writableDatabase</a:t>
            </a:r>
            <a:endParaRPr sz="900" i="1">
              <a:solidFill>
                <a:srgbClr val="9876AA"/>
              </a:solidFill>
              <a:highlight>
                <a:srgbClr val="2B2B2B"/>
              </a:highlight>
            </a:endParaRPr>
          </a:p>
        </p:txBody>
      </p:sp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 이해하기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SQLiteDataBase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insert(), query(), update(), delete() 함수 이용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rawQuery(), execSQL() 대신 사용.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insert(table: String, nullColumnHack: String, values: ContentValues)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update(table: String, values: ContentValues, whereClause: String, whereArgs: Array&lt;String&gt;)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delete(table: String, whereClause: String, whereArgs: Array&lt;String&gt;)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query(table: String, columns: Array&lt;String&gt;, selection: String, selectionArgs: Array&lt;String&gt;, groupBy: String, having: String, orderBy: String, limit: String)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정보를 매개변수로 넘기면 자동으로 SQL 문을 만들어 실행해줍니다.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insert와 update 함수에서 넘기는 ContentValues 클래스는 데이터를 표현하는 집합 객체로, key-value 형태로 이용된다.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query() 함수 사용 예제. tb_todo 테이블에서 Id가 “kim”인 사용자를 선택하여 해당 사용자의 name과 phone 값을 불러온다.</a:t>
            </a:r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158" name="Google Shape;158;p33"/>
          <p:cNvSpPr txBox="1"/>
          <p:nvPr/>
        </p:nvSpPr>
        <p:spPr>
          <a:xfrm>
            <a:off x="1687450" y="5160700"/>
            <a:ext cx="3000000" cy="1353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val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contentValues = ContentValues()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contentValues.put(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"title"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addTitleEditView.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.toString())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contentValues.put(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"content"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addContentEditView.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.toString())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contentValues.put(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"date"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addDateView.</a:t>
            </a:r>
            <a:r>
              <a:rPr lang="ko" sz="900" i="1">
                <a:solidFill>
                  <a:srgbClr val="9876AA"/>
                </a:solidFill>
                <a:highlight>
                  <a:srgbClr val="2B2B2B"/>
                </a:highlight>
              </a:rPr>
              <a:t>text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.toString())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contentValues.put(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"completed"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6897BB"/>
                </a:solidFill>
                <a:highlight>
                  <a:srgbClr val="2B2B2B"/>
                </a:highlight>
              </a:rPr>
              <a:t>0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db.insert(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"tb_todo"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null, 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contentValues)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  <p:sp>
        <p:nvSpPr>
          <p:cNvPr id="159" name="Google Shape;159;p33"/>
          <p:cNvSpPr txBox="1"/>
          <p:nvPr/>
        </p:nvSpPr>
        <p:spPr>
          <a:xfrm>
            <a:off x="1687450" y="7142550"/>
            <a:ext cx="5149500" cy="261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db.query(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"tb_todo"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 i="1">
                <a:solidFill>
                  <a:srgbClr val="A9B7C6"/>
                </a:solidFill>
                <a:highlight>
                  <a:srgbClr val="2B2B2B"/>
                </a:highlight>
              </a:rPr>
              <a:t>arrayOf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"name"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"phone"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"ID=?"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 sz="900" i="1">
                <a:solidFill>
                  <a:srgbClr val="A9B7C6"/>
                </a:solidFill>
                <a:highlight>
                  <a:srgbClr val="2B2B2B"/>
                </a:highlight>
              </a:rPr>
              <a:t>arrayOf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(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"kim"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r>
              <a:rPr lang="ko" sz="900">
                <a:solidFill>
                  <a:srgbClr val="CC7832"/>
                </a:solidFill>
                <a:highlight>
                  <a:srgbClr val="2B2B2B"/>
                </a:highlight>
              </a:rPr>
              <a:t>, null, null, null</a:t>
            </a:r>
            <a:r>
              <a:rPr lang="ko" sz="900">
                <a:solidFill>
                  <a:srgbClr val="A9B7C6"/>
                </a:solidFill>
                <a:highlight>
                  <a:srgbClr val="2B2B2B"/>
                </a:highlight>
              </a:rPr>
              <a:t>)</a:t>
            </a:r>
            <a:endParaRPr sz="900">
              <a:solidFill>
                <a:srgbClr val="A9B7C6"/>
              </a:solidFill>
              <a:highlight>
                <a:srgbClr val="2B2B2B"/>
              </a:highlight>
            </a:endParaRPr>
          </a:p>
        </p:txBody>
      </p:sp>
      <p:sp>
        <p:nvSpPr>
          <p:cNvPr id="160" name="Google Shape;160;p33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 이해하기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body" idx="1"/>
          </p:nvPr>
        </p:nvSpPr>
        <p:spPr>
          <a:xfrm>
            <a:off x="589575" y="984325"/>
            <a:ext cx="6460800" cy="87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SQLiteDataBase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간단한 메모장 저장 앱 만들기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새 프로젝트 이름을 ‘AndroldMemoTest’로 작성한 후, 결과를 확인할 액티비티를 ‘ReadMemoActivity’로 추가한다.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activity_main.xml 작성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activity_read_memo.xml 작성</a:t>
            </a:r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sldNum" idx="12"/>
          </p:nvPr>
        </p:nvSpPr>
        <p:spPr>
          <a:xfrm>
            <a:off x="6758028" y="9693620"/>
            <a:ext cx="7005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pic>
        <p:nvPicPr>
          <p:cNvPr id="167" name="Google Shape;1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87" y="1425419"/>
            <a:ext cx="265498" cy="265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 txBox="1"/>
          <p:nvPr/>
        </p:nvSpPr>
        <p:spPr>
          <a:xfrm>
            <a:off x="1672900" y="2473000"/>
            <a:ext cx="3855000" cy="37677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&lt;?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 version=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"1.0"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encoding=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"utf-8"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?&gt;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&lt;LinearLayout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:orientation=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"vertical"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"http://schemas.android.com/apk/res/android"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tools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"http://schemas.android.com/tools"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tools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:context=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".MainActivity"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&lt;EditText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"@+id/titleEdit"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&lt;EditText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:layout_gravity=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"center_vertical"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"@+id/contentEdit"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:lines=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"10"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&lt;Button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"@+id/saveBtn"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:text=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"저장하기"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&lt;/LinearLayout&gt;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1636450" y="6609625"/>
            <a:ext cx="3491400" cy="308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&lt;?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 version=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"1.0"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encoding=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"utf-8"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?&gt;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&lt;LinearLayout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:orientation=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"vertical"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"http://schemas.android.com/apk/res/android"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tools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"http://schemas.android.com/tools"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xmlns: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app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"http://schemas.android.com/apk/res-auto"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tools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:context=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".ReadMemoActivity"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&lt;TextView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:text=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"DB에 저장된 데이터"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&lt;TextView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"@+id/titleTxt"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&lt;TextView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:id=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"@+id/contentTxt"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:layout_width=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"match_parent"</a:t>
            </a:r>
            <a:endParaRPr sz="900">
              <a:solidFill>
                <a:srgbClr val="6A8759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           </a:t>
            </a:r>
            <a:r>
              <a:rPr lang="ko" sz="900">
                <a:solidFill>
                  <a:srgbClr val="9876AA"/>
                </a:solidFill>
                <a:highlight>
                  <a:srgbClr val="2B2B2B"/>
                </a:highlight>
              </a:rPr>
              <a:t>android</a:t>
            </a:r>
            <a:r>
              <a:rPr lang="ko" sz="900">
                <a:solidFill>
                  <a:srgbClr val="BABABA"/>
                </a:solidFill>
                <a:highlight>
                  <a:srgbClr val="2B2B2B"/>
                </a:highlight>
              </a:rPr>
              <a:t>:layout_height=</a:t>
            </a:r>
            <a:r>
              <a:rPr lang="ko" sz="900">
                <a:solidFill>
                  <a:srgbClr val="6A8759"/>
                </a:solidFill>
                <a:highlight>
                  <a:srgbClr val="2B2B2B"/>
                </a:highlight>
              </a:rPr>
              <a:t>"wrap_content"</a:t>
            </a: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/&gt;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E8BF6A"/>
                </a:solidFill>
                <a:highlight>
                  <a:srgbClr val="2B2B2B"/>
                </a:highlight>
              </a:rPr>
              <a:t>&lt;/LinearLayout&gt;</a:t>
            </a:r>
            <a:endParaRPr sz="900">
              <a:solidFill>
                <a:srgbClr val="E8BF6A"/>
              </a:solidFill>
              <a:highlight>
                <a:srgbClr val="2B2B2B"/>
              </a:highlight>
            </a:endParaRPr>
          </a:p>
        </p:txBody>
      </p:sp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589575" y="166226"/>
            <a:ext cx="64608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 이해하기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5887</Words>
  <Application>Microsoft Office PowerPoint</Application>
  <PresentationFormat>사용자 지정</PresentationFormat>
  <Paragraphs>1200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Arial</vt:lpstr>
      <vt:lpstr>Dotum</vt:lpstr>
      <vt:lpstr>Nanum Gothic</vt:lpstr>
      <vt:lpstr>Do Hyeon</vt:lpstr>
      <vt:lpstr>Simple Light</vt:lpstr>
      <vt:lpstr>Simple Light</vt:lpstr>
      <vt:lpstr>안드로이드 (with 코틀린) -3권-</vt:lpstr>
      <vt:lpstr>목차 </vt:lpstr>
      <vt:lpstr>책 사용법</vt:lpstr>
      <vt:lpstr>안드로이드 앱 심화</vt:lpstr>
      <vt:lpstr>데이터베이스 이해하기</vt:lpstr>
      <vt:lpstr>데이터베이스 이해하기</vt:lpstr>
      <vt:lpstr>데이터베이스 이해하기</vt:lpstr>
      <vt:lpstr>데이터베이스 이해하기</vt:lpstr>
      <vt:lpstr>데이터베이스 이해하기</vt:lpstr>
      <vt:lpstr>데이터베이스 이해하기</vt:lpstr>
      <vt:lpstr>데이터베이스 이해하기</vt:lpstr>
      <vt:lpstr>RecyclerView</vt:lpstr>
      <vt:lpstr>RecyclerView</vt:lpstr>
      <vt:lpstr>RecyclerView</vt:lpstr>
      <vt:lpstr>RecyclerView</vt:lpstr>
      <vt:lpstr>RecyclerView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TODO 앱 만들기</vt:lpstr>
      <vt:lpstr>kakao 지도 API 활용하기</vt:lpstr>
      <vt:lpstr>kakao 지도 API 활용하기</vt:lpstr>
      <vt:lpstr>kakao 지도 API 활용하기</vt:lpstr>
      <vt:lpstr>kakao 지도 API 활용하기</vt:lpstr>
      <vt:lpstr>kakao 지도 API 활용하기</vt:lpstr>
      <vt:lpstr>TabWidget과 DB를 활용한 일기장 앱 만들기</vt:lpstr>
      <vt:lpstr>TabWidget과 DB를 활용한 일기장 앱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(with 코틀린) -3권-</dc:title>
  <dc:creator>주혜린</dc:creator>
  <cp:lastModifiedBy>주 혜린</cp:lastModifiedBy>
  <cp:revision>1</cp:revision>
  <dcterms:modified xsi:type="dcterms:W3CDTF">2020-03-03T08:35:42Z</dcterms:modified>
</cp:coreProperties>
</file>